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notesMasterIdLst>
    <p:notesMasterId r:id="rId29"/>
  </p:notesMasterIdLst>
  <p:sldIdLst>
    <p:sldId id="256" r:id="rId2"/>
    <p:sldId id="257" r:id="rId3"/>
    <p:sldId id="590" r:id="rId4"/>
    <p:sldId id="602" r:id="rId5"/>
    <p:sldId id="601" r:id="rId6"/>
    <p:sldId id="598" r:id="rId7"/>
    <p:sldId id="603" r:id="rId8"/>
    <p:sldId id="600" r:id="rId9"/>
    <p:sldId id="604" r:id="rId10"/>
    <p:sldId id="606" r:id="rId11"/>
    <p:sldId id="615" r:id="rId12"/>
    <p:sldId id="610" r:id="rId13"/>
    <p:sldId id="611" r:id="rId14"/>
    <p:sldId id="605" r:id="rId15"/>
    <p:sldId id="612" r:id="rId16"/>
    <p:sldId id="607" r:id="rId17"/>
    <p:sldId id="616" r:id="rId18"/>
    <p:sldId id="619" r:id="rId19"/>
    <p:sldId id="618" r:id="rId20"/>
    <p:sldId id="593" r:id="rId21"/>
    <p:sldId id="621" r:id="rId22"/>
    <p:sldId id="623" r:id="rId23"/>
    <p:sldId id="625" r:id="rId24"/>
    <p:sldId id="624" r:id="rId25"/>
    <p:sldId id="626" r:id="rId26"/>
    <p:sldId id="627" r:id="rId27"/>
    <p:sldId id="620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1" userDrawn="1">
          <p15:clr>
            <a:srgbClr val="A4A3A4"/>
          </p15:clr>
        </p15:guide>
        <p15:guide id="2" pos="28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 wenna" initials="lw" lastIdx="1" clrIdx="0">
    <p:extLst>
      <p:ext uri="{19B8F6BF-5375-455C-9EA6-DF929625EA0E}">
        <p15:presenceInfo xmlns:p15="http://schemas.microsoft.com/office/powerpoint/2012/main" userId="33d753dacc20bf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8585"/>
    <a:srgbClr val="FFA7A7"/>
    <a:srgbClr val="A6C5BF"/>
    <a:srgbClr val="B8D4C5"/>
    <a:srgbClr val="A6FAF8"/>
    <a:srgbClr val="0B9796"/>
    <a:srgbClr val="CFAFE7"/>
    <a:srgbClr val="BF8382"/>
    <a:srgbClr val="E4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3850" autoAdjust="0"/>
  </p:normalViewPr>
  <p:slideViewPr>
    <p:cSldViewPr>
      <p:cViewPr varScale="1">
        <p:scale>
          <a:sx n="59" d="100"/>
          <a:sy n="59" d="100"/>
        </p:scale>
        <p:origin x="936" y="56"/>
      </p:cViewPr>
      <p:guideLst>
        <p:guide orient="horz" pos="2271"/>
        <p:guide pos="2836"/>
      </p:guideLst>
    </p:cSldViewPr>
  </p:slideViewPr>
  <p:outlineViewPr>
    <p:cViewPr>
      <p:scale>
        <a:sx n="33" d="100"/>
        <a:sy n="33" d="100"/>
      </p:scale>
      <p:origin x="0" y="6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3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68E27-65C1-4DF3-807F-0E162F0A3910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32797-B960-41E8-A99C-EE14C585A7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BAHD3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2797-B960-41E8-A99C-EE14C585A70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899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kDa</a:t>
            </a:r>
            <a:r>
              <a:rPr lang="zh-CN" altLang="en-US" dirty="0"/>
              <a:t>为算上</a:t>
            </a:r>
            <a:r>
              <a:rPr lang="en-US" altLang="zh-CN" dirty="0"/>
              <a:t>His</a:t>
            </a:r>
            <a:r>
              <a:rPr lang="zh-CN" altLang="en-US" dirty="0"/>
              <a:t>标签的质量。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2797-B960-41E8-A99C-EE14C585A70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301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2797-B960-41E8-A99C-EE14C585A70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45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BAHD </a:t>
            </a:r>
            <a:r>
              <a:rPr lang="en-US" altLang="zh-CN" dirty="0" err="1"/>
              <a:t>d,e,f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2797-B960-41E8-A99C-EE14C585A70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673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BAHD </a:t>
            </a:r>
            <a:r>
              <a:rPr lang="en-US" altLang="zh-CN" dirty="0" err="1"/>
              <a:t>g,h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2797-B960-41E8-A99C-EE14C585A70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618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582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361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734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56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00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9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16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98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306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22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16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89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3528" y="1700810"/>
            <a:ext cx="8424936" cy="1874639"/>
          </a:xfrm>
        </p:spPr>
        <p:txBody>
          <a:bodyPr>
            <a:norm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4000" dirty="0">
                <a:latin typeface="黑体" panose="02010609060101010101" pitchFamily="49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三七素的生物合成</a:t>
            </a:r>
          </a:p>
        </p:txBody>
      </p:sp>
      <p:pic>
        <p:nvPicPr>
          <p:cNvPr id="5" name="图片 3" descr="北京化工大学标识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8" y="20955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logo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1" y="209550"/>
            <a:ext cx="346551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副标题 6">
            <a:extLst>
              <a:ext uri="{FF2B5EF4-FFF2-40B4-BE49-F238E27FC236}">
                <a16:creationId xmlns:a16="http://schemas.microsoft.com/office/drawing/2014/main" id="{42BAAAD4-6AB7-4393-A625-ACD8EEF6A9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F6D85B4-5A22-4CB1-A579-966FB89D4816}"/>
              </a:ext>
            </a:extLst>
          </p:cNvPr>
          <p:cNvSpPr txBox="1"/>
          <p:nvPr/>
        </p:nvSpPr>
        <p:spPr>
          <a:xfrm>
            <a:off x="780059" y="2570856"/>
            <a:ext cx="78739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180 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kDa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140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100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80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60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45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35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25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A0B7D9E-7D2C-4312-8F9F-6E5ACBA9C9F1}"/>
              </a:ext>
            </a:extLst>
          </p:cNvPr>
          <p:cNvSpPr txBox="1"/>
          <p:nvPr/>
        </p:nvSpPr>
        <p:spPr>
          <a:xfrm>
            <a:off x="924075" y="5818038"/>
            <a:ext cx="6096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SaAAE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酿酒酵母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,1632 bp,543 aa, 61.97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kDa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;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AtAAE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拟南芥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 1545 bp,514 aa, 57.12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kDa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;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表达及纯化：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在大肠杆菌中正常表达，纯化条带单一，无杂带。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BDE7B6-2575-4E02-A328-5D3BDAB32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42" y="2546840"/>
            <a:ext cx="2365622" cy="3104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34C00D-47E9-4C35-91C2-30499C2B0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5"/>
          <a:stretch/>
        </p:blipFill>
        <p:spPr>
          <a:xfrm>
            <a:off x="1403648" y="2492896"/>
            <a:ext cx="2581646" cy="3092297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F09ACB5-EB4C-4357-B564-24EFBB93412C}"/>
              </a:ext>
            </a:extLst>
          </p:cNvPr>
          <p:cNvSpPr txBox="1">
            <a:spLocks/>
          </p:cNvSpPr>
          <p:nvPr/>
        </p:nvSpPr>
        <p:spPr>
          <a:xfrm>
            <a:off x="131987" y="152637"/>
            <a:ext cx="4089610" cy="43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4.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AAE,oxs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蛋白表达及纯化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0296378-79B2-40CC-B7B2-3E7102A347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16438"/>
          <a:stretch/>
        </p:blipFill>
        <p:spPr>
          <a:xfrm>
            <a:off x="1256719" y="491250"/>
            <a:ext cx="6527105" cy="200164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111D73D-638B-48E8-A84C-794D80176EF2}"/>
              </a:ext>
            </a:extLst>
          </p:cNvPr>
          <p:cNvSpPr/>
          <p:nvPr/>
        </p:nvSpPr>
        <p:spPr>
          <a:xfrm>
            <a:off x="3584208" y="1001048"/>
            <a:ext cx="585701" cy="255287"/>
          </a:xfrm>
          <a:prstGeom prst="rect">
            <a:avLst/>
          </a:prstGeom>
          <a:solidFill>
            <a:schemeClr val="lt1">
              <a:alpha val="0"/>
            </a:schemeClr>
          </a:solidFill>
          <a:ln w="25400" cap="rnd">
            <a:solidFill>
              <a:srgbClr val="FF0000"/>
            </a:solidFill>
            <a:prstDash val="sysDash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638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CCF17E-E6F4-44D2-9783-A8384E531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1" r="4031"/>
          <a:stretch/>
        </p:blipFill>
        <p:spPr>
          <a:xfrm>
            <a:off x="179512" y="3362171"/>
            <a:ext cx="4608512" cy="294714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B5E793A-ACD3-4A76-84E5-0260868F0031}"/>
              </a:ext>
            </a:extLst>
          </p:cNvPr>
          <p:cNvSpPr/>
          <p:nvPr/>
        </p:nvSpPr>
        <p:spPr>
          <a:xfrm>
            <a:off x="467544" y="6372036"/>
            <a:ext cx="6281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两个来源的Vmax值接近，酿酒酵母Km值更小。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8313C8-81BC-4EF5-862E-3233F94BF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291791"/>
            <a:ext cx="4355976" cy="28023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859326B-C466-432A-92F2-A11ACED748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16438"/>
          <a:stretch/>
        </p:blipFill>
        <p:spPr>
          <a:xfrm>
            <a:off x="1121645" y="116632"/>
            <a:ext cx="6768752" cy="207575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0695114-F67E-4338-B8CE-8D1C5AB83AAD}"/>
              </a:ext>
            </a:extLst>
          </p:cNvPr>
          <p:cNvSpPr/>
          <p:nvPr/>
        </p:nvSpPr>
        <p:spPr>
          <a:xfrm>
            <a:off x="3563888" y="671136"/>
            <a:ext cx="582093" cy="227424"/>
          </a:xfrm>
          <a:prstGeom prst="rect">
            <a:avLst/>
          </a:prstGeom>
          <a:solidFill>
            <a:schemeClr val="lt1">
              <a:alpha val="0"/>
            </a:schemeClr>
          </a:solidFill>
          <a:ln w="25400" cap="rnd">
            <a:solidFill>
              <a:srgbClr val="FF0000"/>
            </a:solidFill>
            <a:prstDash val="sysDash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4379FC8-10AB-4EB0-B6A0-249F88F53BB2}"/>
              </a:ext>
            </a:extLst>
          </p:cNvPr>
          <p:cNvGrpSpPr/>
          <p:nvPr/>
        </p:nvGrpSpPr>
        <p:grpSpPr>
          <a:xfrm>
            <a:off x="179512" y="2313310"/>
            <a:ext cx="5420074" cy="514347"/>
            <a:chOff x="153702" y="2554613"/>
            <a:chExt cx="5420074" cy="51434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76E8682-F695-46FF-A657-FCD5A663E8E6}"/>
                </a:ext>
              </a:extLst>
            </p:cNvPr>
            <p:cNvSpPr txBox="1"/>
            <p:nvPr/>
          </p:nvSpPr>
          <p:spPr>
            <a:xfrm>
              <a:off x="153702" y="2699628"/>
              <a:ext cx="5420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Oxalate + ATP + CoA                       Oxalyl-CoA + AMP + </a:t>
              </a:r>
              <a:r>
                <a:rPr lang="en-US" altLang="zh-CN" dirty="0" err="1"/>
                <a:t>PPi</a:t>
              </a:r>
              <a:endParaRPr lang="zh-CN" altLang="en-US" baseline="-25000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0AB60268-B4B9-4827-B157-9EAEC430D4F5}"/>
                </a:ext>
              </a:extLst>
            </p:cNvPr>
            <p:cNvCxnSpPr/>
            <p:nvPr/>
          </p:nvCxnSpPr>
          <p:spPr>
            <a:xfrm>
              <a:off x="2195736" y="2908343"/>
              <a:ext cx="936104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246E737-49CC-4CEA-99BE-B6D8F799B9ED}"/>
                </a:ext>
              </a:extLst>
            </p:cNvPr>
            <p:cNvSpPr txBox="1"/>
            <p:nvPr/>
          </p:nvSpPr>
          <p:spPr>
            <a:xfrm>
              <a:off x="2339752" y="2554613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AAE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86FEE1A0-1884-420D-A3BC-0B38897823A9}"/>
              </a:ext>
            </a:extLst>
          </p:cNvPr>
          <p:cNvSpPr txBox="1"/>
          <p:nvPr/>
        </p:nvSpPr>
        <p:spPr>
          <a:xfrm>
            <a:off x="1331640" y="3131676"/>
            <a:ext cx="628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AtAAE</a:t>
            </a:r>
            <a:r>
              <a:rPr lang="en-US" altLang="zh-CN" dirty="0"/>
              <a:t>                                                                                          </a:t>
            </a:r>
            <a:r>
              <a:rPr lang="en-US" altLang="zh-CN" dirty="0" err="1"/>
              <a:t>SaAAE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3445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F6D85B4-5A22-4CB1-A579-966FB89D4816}"/>
              </a:ext>
            </a:extLst>
          </p:cNvPr>
          <p:cNvSpPr txBox="1"/>
          <p:nvPr/>
        </p:nvSpPr>
        <p:spPr>
          <a:xfrm>
            <a:off x="3568581" y="2683416"/>
            <a:ext cx="787395" cy="3856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180 </a:t>
            </a:r>
            <a:r>
              <a:rPr lang="en-US" altLang="zh-CN" sz="1400" b="1" dirty="0" err="1"/>
              <a:t>kDa</a:t>
            </a:r>
            <a:endParaRPr lang="en-US" altLang="zh-CN" sz="1400" b="1" dirty="0"/>
          </a:p>
          <a:p>
            <a:r>
              <a:rPr lang="en-US" altLang="zh-CN" sz="1400" b="1" dirty="0"/>
              <a:t>140</a:t>
            </a:r>
          </a:p>
          <a:p>
            <a:r>
              <a:rPr lang="en-US" altLang="zh-CN" sz="1400" b="1" dirty="0"/>
              <a:t>100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/>
              <a:t>80</a:t>
            </a:r>
          </a:p>
          <a:p>
            <a:r>
              <a:rPr lang="en-US" altLang="zh-CN" sz="1400" b="1" dirty="0"/>
              <a:t>60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/>
              <a:t>45</a:t>
            </a:r>
          </a:p>
          <a:p>
            <a:endParaRPr lang="en-US" altLang="zh-CN" sz="1400" b="1" dirty="0"/>
          </a:p>
          <a:p>
            <a:r>
              <a:rPr lang="en-US" altLang="zh-CN" sz="1400" b="1" dirty="0"/>
              <a:t>35</a:t>
            </a:r>
          </a:p>
          <a:p>
            <a:pPr>
              <a:lnSpc>
                <a:spcPct val="150000"/>
              </a:lnSpc>
            </a:pPr>
            <a:endParaRPr lang="en-US" altLang="zh-CN" sz="1400" b="1" dirty="0"/>
          </a:p>
          <a:p>
            <a:pPr>
              <a:lnSpc>
                <a:spcPct val="200000"/>
              </a:lnSpc>
            </a:pPr>
            <a:r>
              <a:rPr lang="en-US" altLang="zh-CN" sz="1400" b="1" dirty="0"/>
              <a:t>25</a:t>
            </a:r>
          </a:p>
          <a:p>
            <a:pPr>
              <a:lnSpc>
                <a:spcPct val="200000"/>
              </a:lnSpc>
            </a:pPr>
            <a:endParaRPr lang="en-US" altLang="zh-CN" sz="1400" b="1" dirty="0"/>
          </a:p>
          <a:p>
            <a:pPr>
              <a:lnSpc>
                <a:spcPct val="300000"/>
              </a:lnSpc>
            </a:pPr>
            <a:r>
              <a:rPr lang="en-US" altLang="zh-CN" sz="1400" b="1" dirty="0"/>
              <a:t>15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A0B7D9E-7D2C-4312-8F9F-6E5ACBA9C9F1}"/>
              </a:ext>
            </a:extLst>
          </p:cNvPr>
          <p:cNvSpPr txBox="1"/>
          <p:nvPr/>
        </p:nvSpPr>
        <p:spPr>
          <a:xfrm>
            <a:off x="4312893" y="4128273"/>
            <a:ext cx="472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0000FF"/>
                </a:solidFill>
              </a:rPr>
              <a:t>panE</a:t>
            </a:r>
            <a:r>
              <a:rPr lang="en-US" altLang="zh-CN" b="1" dirty="0">
                <a:solidFill>
                  <a:srgbClr val="0000FF"/>
                </a:solidFill>
              </a:rPr>
              <a:t>:</a:t>
            </a:r>
            <a:r>
              <a:rPr lang="zh-CN" altLang="en-US" sz="1600" dirty="0">
                <a:solidFill>
                  <a:schemeClr val="dk1"/>
                </a:solidFill>
              </a:rPr>
              <a:t>扭脱甲基杆菌</a:t>
            </a:r>
            <a:r>
              <a:rPr lang="en-US" altLang="zh-CN" sz="1600" dirty="0">
                <a:solidFill>
                  <a:schemeClr val="dk1"/>
                </a:solidFill>
              </a:rPr>
              <a:t>AM1</a:t>
            </a:r>
            <a:r>
              <a:rPr lang="en-US" altLang="zh-CN" sz="1600" dirty="0"/>
              <a:t>,1008 bp,335 aa, 37.17 </a:t>
            </a:r>
            <a:r>
              <a:rPr lang="en-US" altLang="zh-CN" sz="1600" dirty="0" err="1"/>
              <a:t>kDa</a:t>
            </a:r>
            <a:r>
              <a:rPr lang="en-US" altLang="zh-CN" sz="1600" dirty="0"/>
              <a:t>;  </a:t>
            </a:r>
            <a:endParaRPr lang="en-US" altLang="zh-CN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3AAA17A-61FA-4792-ADF5-521C510E343B}"/>
              </a:ext>
            </a:extLst>
          </p:cNvPr>
          <p:cNvSpPr txBox="1">
            <a:spLocks/>
          </p:cNvSpPr>
          <p:nvPr/>
        </p:nvSpPr>
        <p:spPr>
          <a:xfrm>
            <a:off x="127928" y="44624"/>
            <a:ext cx="4444072" cy="43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5.panE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蛋白表达、纯化、酶活测定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A655D2-121D-4A3C-9B09-0CA9998DC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26" y="2631629"/>
            <a:ext cx="2581222" cy="41361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227B21F-425E-490A-AA0E-DD05762238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16438"/>
          <a:stretch/>
        </p:blipFill>
        <p:spPr>
          <a:xfrm>
            <a:off x="705456" y="472412"/>
            <a:ext cx="6818872" cy="20911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FB3E678-6D67-426B-B965-AE4478481C8B}"/>
              </a:ext>
            </a:extLst>
          </p:cNvPr>
          <p:cNvSpPr/>
          <p:nvPr/>
        </p:nvSpPr>
        <p:spPr>
          <a:xfrm>
            <a:off x="2123728" y="426850"/>
            <a:ext cx="1717980" cy="265846"/>
          </a:xfrm>
          <a:prstGeom prst="rect">
            <a:avLst/>
          </a:prstGeom>
          <a:solidFill>
            <a:schemeClr val="lt1">
              <a:alpha val="0"/>
            </a:schemeClr>
          </a:solidFill>
          <a:ln w="25400" cap="rnd">
            <a:solidFill>
              <a:srgbClr val="FF0000"/>
            </a:solidFill>
            <a:prstDash val="sysDash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409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D928154-DC76-4973-97F1-B27E33856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842505"/>
              </p:ext>
            </p:extLst>
          </p:nvPr>
        </p:nvGraphicFramePr>
        <p:xfrm>
          <a:off x="319357" y="1254381"/>
          <a:ext cx="4612683" cy="18897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68467">
                  <a:extLst>
                    <a:ext uri="{9D8B030D-6E8A-4147-A177-3AD203B41FA5}">
                      <a16:colId xmlns:a16="http://schemas.microsoft.com/office/drawing/2014/main" val="413850448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1237158818"/>
                    </a:ext>
                  </a:extLst>
                </a:gridCol>
              </a:tblGrid>
              <a:tr h="30243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panE</a:t>
                      </a:r>
                      <a:r>
                        <a:rPr lang="en-US" altLang="zh-CN" dirty="0"/>
                        <a:t> AM1(</a:t>
                      </a:r>
                      <a:r>
                        <a:rPr lang="zh-CN" altLang="en-US" dirty="0"/>
                        <a:t>正向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972060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CoA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0.5 mM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237594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NADP</a:t>
                      </a:r>
                      <a:r>
                        <a:rPr lang="en-US" altLang="zh-CN" sz="1400" baseline="30000" dirty="0"/>
                        <a:t>+ </a:t>
                      </a:r>
                      <a:r>
                        <a:rPr lang="en-US" altLang="zh-CN" sz="1400" dirty="0"/>
                        <a:t>(340 nm)</a:t>
                      </a:r>
                      <a:endParaRPr lang="zh-CN" altLang="en-US" sz="14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0.5 mM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707545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乙醛酸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0.025 - 2 mM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621784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 </a:t>
                      </a:r>
                      <a:r>
                        <a:rPr lang="en-US" altLang="zh-CN" sz="1400" dirty="0" err="1"/>
                        <a:t>μL</a:t>
                      </a:r>
                      <a:r>
                        <a:rPr lang="en-US" altLang="zh-CN" sz="1400" dirty="0"/>
                        <a:t> 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405433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50 mM Tris-HCl</a:t>
                      </a:r>
                      <a:r>
                        <a:rPr lang="zh-CN" altLang="en-US" sz="1400" dirty="0"/>
                        <a:t>缓冲液</a:t>
                      </a:r>
                      <a:r>
                        <a:rPr lang="en-US" altLang="zh-CN" sz="1400" dirty="0"/>
                        <a:t>(pH 7.5)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补至</a:t>
                      </a:r>
                      <a:r>
                        <a:rPr lang="en-US" altLang="zh-CN" sz="1400" dirty="0"/>
                        <a:t>500 </a:t>
                      </a:r>
                      <a:r>
                        <a:rPr lang="en-US" altLang="zh-CN" sz="1400" dirty="0" err="1"/>
                        <a:t>μL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3902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76E8682-F695-46FF-A657-FCD5A663E8E6}"/>
              </a:ext>
            </a:extLst>
          </p:cNvPr>
          <p:cNvSpPr txBox="1"/>
          <p:nvPr/>
        </p:nvSpPr>
        <p:spPr>
          <a:xfrm>
            <a:off x="153702" y="627997"/>
            <a:ext cx="595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Glyoxylate + CoA + NADP</a:t>
            </a:r>
            <a:r>
              <a:rPr lang="en-US" altLang="zh-CN" baseline="30000" dirty="0"/>
              <a:t>+</a:t>
            </a:r>
            <a:r>
              <a:rPr lang="en-US" altLang="zh-CN" dirty="0"/>
              <a:t>  </a:t>
            </a:r>
            <a:r>
              <a:rPr lang="zh-CN" altLang="en-US" dirty="0"/>
              <a:t>                        </a:t>
            </a:r>
            <a:r>
              <a:rPr lang="en-US" altLang="zh-CN" dirty="0"/>
              <a:t> NADPH + Oxalyl-CoA</a:t>
            </a:r>
            <a:endParaRPr lang="zh-CN" altLang="en-US" baseline="-25000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FA23F42-EDB9-4D8B-8F69-8BDFAADBDF14}"/>
              </a:ext>
            </a:extLst>
          </p:cNvPr>
          <p:cNvCxnSpPr/>
          <p:nvPr/>
        </p:nvCxnSpPr>
        <p:spPr>
          <a:xfrm>
            <a:off x="2843808" y="836712"/>
            <a:ext cx="936104" cy="0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D16AF2AF-A5D5-4018-9A58-0A795947A8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550" b="32102"/>
          <a:stretch/>
        </p:blipFill>
        <p:spPr>
          <a:xfrm>
            <a:off x="304261" y="3429000"/>
            <a:ext cx="4182247" cy="33625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A32076-4B2C-4E9D-995C-43FF940BC584}"/>
              </a:ext>
            </a:extLst>
          </p:cNvPr>
          <p:cNvSpPr txBox="1"/>
          <p:nvPr/>
        </p:nvSpPr>
        <p:spPr>
          <a:xfrm>
            <a:off x="2843808" y="476880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0000FF"/>
                </a:solidFill>
                <a:latin typeface="Calibri" panose="020F0502020204030204"/>
                <a:ea typeface="等线" panose="02010600030101010101" pitchFamily="2" charset="-122"/>
              </a:rPr>
              <a:t>P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012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65D7C7F-96CF-4C50-873F-79028DD69CC5}"/>
              </a:ext>
            </a:extLst>
          </p:cNvPr>
          <p:cNvSpPr txBox="1">
            <a:spLocks/>
          </p:cNvSpPr>
          <p:nvPr/>
        </p:nvSpPr>
        <p:spPr>
          <a:xfrm>
            <a:off x="67412" y="102253"/>
            <a:ext cx="5080651" cy="43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dirty="0"/>
              <a:t>6. </a:t>
            </a:r>
            <a:r>
              <a:rPr lang="en-US" altLang="zh-CN" sz="2000" b="1" dirty="0" err="1"/>
              <a:t>EctA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BAHD</a:t>
            </a:r>
            <a:r>
              <a:rPr lang="zh-CN" altLang="en-US" sz="2000" b="1" dirty="0"/>
              <a:t>蛋白表达、纯化及酶活测定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2CD19D4-FF1C-4617-8B4E-3887885AD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23" y="2852937"/>
            <a:ext cx="3071252" cy="276880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A0B7D9E-7D2C-4312-8F9F-6E5ACBA9C9F1}"/>
              </a:ext>
            </a:extLst>
          </p:cNvPr>
          <p:cNvSpPr txBox="1"/>
          <p:nvPr/>
        </p:nvSpPr>
        <p:spPr>
          <a:xfrm>
            <a:off x="167023" y="5602595"/>
            <a:ext cx="846204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0000FF"/>
                </a:solidFill>
              </a:rPr>
              <a:t>ectA</a:t>
            </a:r>
            <a:r>
              <a:rPr lang="en-US" altLang="zh-CN" b="1" dirty="0">
                <a:solidFill>
                  <a:srgbClr val="0000FF"/>
                </a:solidFill>
              </a:rPr>
              <a:t>:</a:t>
            </a:r>
            <a:r>
              <a:rPr lang="zh-CN" altLang="en-US" sz="1600" dirty="0"/>
              <a:t>噬盐细菌</a:t>
            </a:r>
            <a:r>
              <a:rPr lang="en-US" altLang="zh-CN" sz="1600" dirty="0"/>
              <a:t>,579 bp,192 aa, 22.65 </a:t>
            </a:r>
            <a:r>
              <a:rPr lang="en-US" altLang="zh-CN" sz="1600" dirty="0" err="1"/>
              <a:t>kDa</a:t>
            </a:r>
            <a:r>
              <a:rPr lang="zh-CN" altLang="en-US" sz="1600" dirty="0"/>
              <a:t>；</a:t>
            </a:r>
            <a:r>
              <a:rPr lang="en-US" altLang="zh-CN" sz="1600" dirty="0"/>
              <a:t>             </a:t>
            </a:r>
            <a:r>
              <a:rPr lang="en-US" altLang="zh-CN" b="1" dirty="0">
                <a:solidFill>
                  <a:srgbClr val="0000FF"/>
                </a:solidFill>
              </a:rPr>
              <a:t>BAHD:</a:t>
            </a:r>
            <a:r>
              <a:rPr lang="zh-CN" altLang="en-US" sz="1600" dirty="0"/>
              <a:t>山黧豆</a:t>
            </a:r>
            <a:r>
              <a:rPr lang="en-US" altLang="zh-CN" sz="1600" dirty="0"/>
              <a:t>,1320 bp,439 aa, 50.82 </a:t>
            </a:r>
            <a:r>
              <a:rPr lang="en-US" altLang="zh-CN" sz="1600" dirty="0" err="1"/>
              <a:t>kDa</a:t>
            </a:r>
            <a:r>
              <a:rPr lang="en-US" altLang="zh-CN" sz="1600" dirty="0"/>
              <a:t>;</a:t>
            </a:r>
            <a:br>
              <a:rPr lang="en-US" altLang="zh-CN" sz="1600" dirty="0"/>
            </a:br>
            <a:endParaRPr lang="en-US" altLang="zh-CN" sz="1600" dirty="0"/>
          </a:p>
          <a:p>
            <a:r>
              <a:rPr lang="zh-CN" altLang="en-US" b="1" dirty="0">
                <a:solidFill>
                  <a:srgbClr val="0000FF"/>
                </a:solidFill>
              </a:rPr>
              <a:t>表达及纯化</a:t>
            </a:r>
            <a:r>
              <a:rPr lang="en-US" altLang="zh-CN" dirty="0">
                <a:solidFill>
                  <a:srgbClr val="0000FF"/>
                </a:solidFill>
              </a:rPr>
              <a:t>:</a:t>
            </a:r>
            <a:r>
              <a:rPr lang="en-US" altLang="zh-CN" sz="1600" dirty="0" err="1"/>
              <a:t>ectA</a:t>
            </a:r>
            <a:r>
              <a:rPr lang="zh-CN" altLang="en-US" sz="1600" dirty="0"/>
              <a:t>在大肠杆菌中正常表达，大部分以可溶性蛋白存在，纯化条带单一，无杂带</a:t>
            </a:r>
            <a:r>
              <a:rPr lang="en-US" altLang="zh-CN" sz="1600" dirty="0"/>
              <a:t>; BAHD</a:t>
            </a:r>
            <a:r>
              <a:rPr lang="zh-CN" altLang="en-US" sz="1600" dirty="0"/>
              <a:t>表达量少。</a:t>
            </a:r>
            <a:endParaRPr lang="en-US" altLang="zh-CN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6D85B4-5A22-4CB1-A579-966FB89D4816}"/>
              </a:ext>
            </a:extLst>
          </p:cNvPr>
          <p:cNvSpPr txBox="1"/>
          <p:nvPr/>
        </p:nvSpPr>
        <p:spPr>
          <a:xfrm>
            <a:off x="3238275" y="2751220"/>
            <a:ext cx="787395" cy="2720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180 </a:t>
            </a:r>
            <a:r>
              <a:rPr lang="en-US" altLang="zh-CN" sz="1400" b="1" dirty="0" err="1"/>
              <a:t>kDa</a:t>
            </a:r>
            <a:endParaRPr lang="en-US" altLang="zh-CN" sz="1400" b="1" dirty="0"/>
          </a:p>
          <a:p>
            <a:r>
              <a:rPr lang="en-US" altLang="zh-CN" sz="1400" b="1" dirty="0"/>
              <a:t>140</a:t>
            </a:r>
          </a:p>
          <a:p>
            <a:r>
              <a:rPr lang="en-US" altLang="zh-CN" sz="1400" b="1" dirty="0"/>
              <a:t>100</a:t>
            </a:r>
          </a:p>
          <a:p>
            <a:r>
              <a:rPr lang="en-US" altLang="zh-CN" sz="1400" b="1" dirty="0"/>
              <a:t>80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/>
              <a:t>60</a:t>
            </a:r>
          </a:p>
          <a:p>
            <a:endParaRPr lang="en-US" altLang="zh-CN" sz="1400" b="1" dirty="0"/>
          </a:p>
          <a:p>
            <a:r>
              <a:rPr lang="en-US" altLang="zh-CN" sz="1400" b="1" dirty="0"/>
              <a:t>45</a:t>
            </a:r>
          </a:p>
          <a:p>
            <a:endParaRPr lang="en-US" altLang="zh-CN" sz="1400" b="1" dirty="0"/>
          </a:p>
          <a:p>
            <a:pPr>
              <a:lnSpc>
                <a:spcPct val="150000"/>
              </a:lnSpc>
            </a:pPr>
            <a:r>
              <a:rPr lang="en-US" altLang="zh-CN" sz="1400" b="1" dirty="0"/>
              <a:t>35</a:t>
            </a:r>
          </a:p>
          <a:p>
            <a:endParaRPr lang="en-US" altLang="zh-CN" sz="1400" b="1" dirty="0"/>
          </a:p>
          <a:p>
            <a:r>
              <a:rPr lang="en-US" altLang="zh-CN" sz="1400" b="1" dirty="0"/>
              <a:t>25</a:t>
            </a:r>
            <a:endParaRPr lang="zh-CN" altLang="en-US" sz="1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975B93-0380-4AB9-A76A-D0135B7835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16438"/>
          <a:stretch/>
        </p:blipFill>
        <p:spPr>
          <a:xfrm>
            <a:off x="1162564" y="574154"/>
            <a:ext cx="6818872" cy="20911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4B1AA6B-7D32-4170-8AC3-E4F6A31A1A3C}"/>
              </a:ext>
            </a:extLst>
          </p:cNvPr>
          <p:cNvSpPr/>
          <p:nvPr/>
        </p:nvSpPr>
        <p:spPr>
          <a:xfrm>
            <a:off x="5300339" y="1478970"/>
            <a:ext cx="711821" cy="314166"/>
          </a:xfrm>
          <a:prstGeom prst="rect">
            <a:avLst/>
          </a:prstGeom>
          <a:solidFill>
            <a:schemeClr val="lt1">
              <a:alpha val="0"/>
            </a:schemeClr>
          </a:solidFill>
          <a:ln w="25400" cap="rnd">
            <a:solidFill>
              <a:srgbClr val="FF0000"/>
            </a:solidFill>
            <a:prstDash val="sysDash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2C1602-CEA8-4284-AC9C-CDFA03E58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07" y="2795319"/>
            <a:ext cx="1971129" cy="279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48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D928154-DC76-4973-97F1-B27E33856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048275"/>
              </p:ext>
            </p:extLst>
          </p:nvPr>
        </p:nvGraphicFramePr>
        <p:xfrm>
          <a:off x="395536" y="1948354"/>
          <a:ext cx="8415376" cy="20116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87264">
                  <a:extLst>
                    <a:ext uri="{9D8B030D-6E8A-4147-A177-3AD203B41FA5}">
                      <a16:colId xmlns:a16="http://schemas.microsoft.com/office/drawing/2014/main" val="4138504480"/>
                    </a:ext>
                  </a:extLst>
                </a:gridCol>
                <a:gridCol w="3182285">
                  <a:extLst>
                    <a:ext uri="{9D8B030D-6E8A-4147-A177-3AD203B41FA5}">
                      <a16:colId xmlns:a16="http://schemas.microsoft.com/office/drawing/2014/main" val="1237158818"/>
                    </a:ext>
                  </a:extLst>
                </a:gridCol>
                <a:gridCol w="2545827">
                  <a:extLst>
                    <a:ext uri="{9D8B030D-6E8A-4147-A177-3AD203B41FA5}">
                      <a16:colId xmlns:a16="http://schemas.microsoft.com/office/drawing/2014/main" val="702723162"/>
                    </a:ext>
                  </a:extLst>
                </a:gridCol>
              </a:tblGrid>
              <a:tr h="30243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ectA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</a:t>
                      </a:r>
                      <a:r>
                        <a:rPr lang="en-US" altLang="zh-CN" sz="1400" dirty="0"/>
                        <a:t>2,4-</a:t>
                      </a:r>
                      <a:r>
                        <a:rPr lang="zh-CN" altLang="en-US" sz="1400" dirty="0"/>
                        <a:t>二氨基丁酸乙酰基转移酶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BAHD</a:t>
                      </a:r>
                    </a:p>
                    <a:p>
                      <a:pPr algn="ctr"/>
                      <a:r>
                        <a:rPr lang="en-US" altLang="zh-CN" dirty="0"/>
                        <a:t>(</a:t>
                      </a:r>
                      <a:r>
                        <a:rPr lang="en-US" altLang="zh-CN" sz="1400" dirty="0"/>
                        <a:t>2,3-</a:t>
                      </a:r>
                      <a:r>
                        <a:rPr lang="zh-CN" altLang="en-US" sz="1400" dirty="0"/>
                        <a:t>二氨基丙酸草酰基转移酶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972060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Oxalyl-CoA + DAP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×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237594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Oxalyl-CoA + DAB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×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×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707545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acetyl-CoA </a:t>
                      </a:r>
                      <a:r>
                        <a:rPr lang="en-US" altLang="zh-CN" sz="1600" dirty="0"/>
                        <a:t>+ DAP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×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×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405433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acetyl-CoA </a:t>
                      </a:r>
                      <a:r>
                        <a:rPr lang="en-US" altLang="zh-CN" sz="1600" dirty="0"/>
                        <a:t>+ DAB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×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39020"/>
                  </a:ext>
                </a:extLst>
              </a:tr>
            </a:tbl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46280F87-DB20-48AF-A506-60E3509004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16438"/>
          <a:stretch/>
        </p:blipFill>
        <p:spPr>
          <a:xfrm>
            <a:off x="539552" y="131687"/>
            <a:ext cx="5881809" cy="180375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1EC9634-07AE-4BD8-A8DC-15BF8E71B59A}"/>
              </a:ext>
            </a:extLst>
          </p:cNvPr>
          <p:cNvSpPr/>
          <p:nvPr/>
        </p:nvSpPr>
        <p:spPr>
          <a:xfrm>
            <a:off x="4093432" y="919708"/>
            <a:ext cx="694592" cy="235516"/>
          </a:xfrm>
          <a:prstGeom prst="rect">
            <a:avLst/>
          </a:prstGeom>
          <a:solidFill>
            <a:schemeClr val="lt1">
              <a:alpha val="0"/>
            </a:schemeClr>
          </a:solidFill>
          <a:ln w="25400" cap="rnd">
            <a:solidFill>
              <a:srgbClr val="FF0000"/>
            </a:solidFill>
            <a:prstDash val="sysDash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9D8278F-FEA4-4A1E-BA0C-1981DCA324F0}"/>
              </a:ext>
            </a:extLst>
          </p:cNvPr>
          <p:cNvSpPr/>
          <p:nvPr/>
        </p:nvSpPr>
        <p:spPr>
          <a:xfrm>
            <a:off x="4512736" y="3655184"/>
            <a:ext cx="360040" cy="242158"/>
          </a:xfrm>
          <a:prstGeom prst="rect">
            <a:avLst/>
          </a:prstGeom>
          <a:solidFill>
            <a:schemeClr val="lt1">
              <a:alpha val="0"/>
            </a:schemeClr>
          </a:solidFill>
          <a:ln w="25400" cap="rnd">
            <a:solidFill>
              <a:srgbClr val="FF0000"/>
            </a:solidFill>
            <a:prstDash val="sysDash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3109883-89AE-4CE3-AF10-75D7830BE084}"/>
              </a:ext>
            </a:extLst>
          </p:cNvPr>
          <p:cNvSpPr/>
          <p:nvPr/>
        </p:nvSpPr>
        <p:spPr>
          <a:xfrm>
            <a:off x="7354400" y="3356992"/>
            <a:ext cx="360040" cy="242158"/>
          </a:xfrm>
          <a:prstGeom prst="rect">
            <a:avLst/>
          </a:prstGeom>
          <a:solidFill>
            <a:schemeClr val="lt1">
              <a:alpha val="0"/>
            </a:schemeClr>
          </a:solidFill>
          <a:ln w="25400" cap="rnd">
            <a:solidFill>
              <a:srgbClr val="FF0000"/>
            </a:solidFill>
            <a:prstDash val="sysDash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52178C0-B3A8-44D8-BEB0-4EED020540DD}"/>
              </a:ext>
            </a:extLst>
          </p:cNvPr>
          <p:cNvSpPr/>
          <p:nvPr/>
        </p:nvSpPr>
        <p:spPr>
          <a:xfrm>
            <a:off x="7358424" y="2636912"/>
            <a:ext cx="360040" cy="242158"/>
          </a:xfrm>
          <a:prstGeom prst="rect">
            <a:avLst/>
          </a:prstGeom>
          <a:solidFill>
            <a:schemeClr val="lt1">
              <a:alpha val="0"/>
            </a:schemeClr>
          </a:solidFill>
          <a:ln w="25400" cap="rnd">
            <a:solidFill>
              <a:srgbClr val="FF0000"/>
            </a:solidFill>
            <a:prstDash val="sysDash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AE36E0-7250-4570-ABF7-332A5E7667A6}"/>
              </a:ext>
            </a:extLst>
          </p:cNvPr>
          <p:cNvSpPr txBox="1"/>
          <p:nvPr/>
        </p:nvSpPr>
        <p:spPr>
          <a:xfrm>
            <a:off x="251520" y="3972946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先用</a:t>
            </a:r>
            <a:r>
              <a:rPr lang="en-US" altLang="zh-CN" sz="1600" dirty="0" err="1"/>
              <a:t>panE</a:t>
            </a:r>
            <a:r>
              <a:rPr lang="zh-CN" altLang="en-US" sz="1600" dirty="0"/>
              <a:t>制备底物</a:t>
            </a:r>
            <a:r>
              <a:rPr lang="en-US" altLang="zh-CN" sz="1600" dirty="0"/>
              <a:t>Oxalyl-CoA </a:t>
            </a:r>
            <a:r>
              <a:rPr lang="zh-CN" altLang="en-US" sz="1600" dirty="0"/>
              <a:t>，再测</a:t>
            </a:r>
            <a:r>
              <a:rPr lang="en-US" altLang="zh-CN" sz="1600" dirty="0" err="1"/>
              <a:t>ectA</a:t>
            </a:r>
            <a:r>
              <a:rPr lang="zh-CN" altLang="en-US" sz="1600" dirty="0"/>
              <a:t>或</a:t>
            </a:r>
            <a:r>
              <a:rPr lang="en-US" altLang="zh-CN" sz="1600" dirty="0"/>
              <a:t>BAHD</a:t>
            </a:r>
            <a:r>
              <a:rPr lang="zh-CN" altLang="en-US" sz="1600" dirty="0"/>
              <a:t>的酶活。</a:t>
            </a:r>
            <a:endParaRPr lang="en-US" altLang="zh-CN" dirty="0"/>
          </a:p>
        </p:txBody>
      </p:sp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A73DDD24-D54E-4823-ADE2-DF8058FC3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36" t="5370" r="39515" b="33365"/>
          <a:stretch/>
        </p:blipFill>
        <p:spPr>
          <a:xfrm>
            <a:off x="5436096" y="4077072"/>
            <a:ext cx="3635896" cy="27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66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AC7020D-15DC-4406-97DB-6E09797CD461}"/>
              </a:ext>
            </a:extLst>
          </p:cNvPr>
          <p:cNvSpPr txBox="1">
            <a:spLocks/>
          </p:cNvSpPr>
          <p:nvPr/>
        </p:nvSpPr>
        <p:spPr>
          <a:xfrm>
            <a:off x="107504" y="151801"/>
            <a:ext cx="2686356" cy="43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dirty="0"/>
              <a:t>7. BAHD</a:t>
            </a:r>
            <a:r>
              <a:rPr lang="zh-CN" altLang="en-US" sz="2000" b="1" dirty="0"/>
              <a:t>可溶性突变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67B1D9-8FF0-4C06-809A-0F83A709C6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16438"/>
          <a:stretch/>
        </p:blipFill>
        <p:spPr>
          <a:xfrm>
            <a:off x="395536" y="583848"/>
            <a:ext cx="5881809" cy="1803755"/>
          </a:xfrm>
          <a:prstGeom prst="rect">
            <a:avLst/>
          </a:prstGeom>
        </p:spPr>
      </p:pic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AD69FE50-7970-4455-BB3A-9C9F59B09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156660"/>
              </p:ext>
            </p:extLst>
          </p:nvPr>
        </p:nvGraphicFramePr>
        <p:xfrm>
          <a:off x="107504" y="2595466"/>
          <a:ext cx="8951052" cy="389470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26716">
                  <a:extLst>
                    <a:ext uri="{9D8B030D-6E8A-4147-A177-3AD203B41FA5}">
                      <a16:colId xmlns:a16="http://schemas.microsoft.com/office/drawing/2014/main" val="321170371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17472678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257917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发酵批次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三七素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84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600" dirty="0"/>
                        <a:t>BW</a:t>
                      </a:r>
                      <a:r>
                        <a:rPr lang="zh-CN" altLang="en-US" sz="1600" dirty="0"/>
                        <a:t>∆</a:t>
                      </a:r>
                      <a:r>
                        <a:rPr lang="en-US" altLang="zh-CN" sz="1600" dirty="0" err="1"/>
                        <a:t>serB,pZE-sbnAB-serAC</a:t>
                      </a:r>
                      <a:endParaRPr lang="en-US" altLang="zh-CN" sz="1600" dirty="0"/>
                    </a:p>
                    <a:p>
                      <a:pPr marL="342900" indent="-3429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600" dirty="0"/>
                        <a:t>BW</a:t>
                      </a:r>
                      <a:r>
                        <a:rPr lang="zh-CN" altLang="en-US" sz="1600" dirty="0"/>
                        <a:t>∆</a:t>
                      </a:r>
                      <a:r>
                        <a:rPr lang="en-US" altLang="zh-CN" sz="1600" dirty="0" err="1"/>
                        <a:t>serB,pZE</a:t>
                      </a:r>
                      <a:r>
                        <a:rPr lang="en-US" altLang="zh-CN" sz="1600" dirty="0"/>
                        <a:t>-</a:t>
                      </a:r>
                      <a:r>
                        <a:rPr lang="en-US" altLang="zh-CN" sz="1600" dirty="0" err="1"/>
                        <a:t>sbnAB</a:t>
                      </a:r>
                      <a:r>
                        <a:rPr lang="en-US" altLang="zh-CN" sz="1600" dirty="0"/>
                        <a:t>-</a:t>
                      </a:r>
                      <a:r>
                        <a:rPr lang="en-US" altLang="zh-CN" sz="1600" dirty="0" err="1"/>
                        <a:t>serAC,</a:t>
                      </a:r>
                      <a:r>
                        <a:rPr lang="en-US" altLang="zh-CN" sz="1600" dirty="0" err="1">
                          <a:solidFill>
                            <a:srgbClr val="FF0000"/>
                          </a:solidFill>
                        </a:rPr>
                        <a:t>pCS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-BAHD-</a:t>
                      </a:r>
                      <a:r>
                        <a:rPr lang="en-US" altLang="zh-CN" sz="1600" dirty="0" err="1">
                          <a:solidFill>
                            <a:srgbClr val="FF0000"/>
                          </a:solidFill>
                        </a:rPr>
                        <a:t>panE</a:t>
                      </a:r>
                      <a:endParaRPr lang="en-US" altLang="zh-CN" sz="1600" dirty="0">
                        <a:solidFill>
                          <a:srgbClr val="FF0000"/>
                        </a:solidFill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Tx/>
                        <a:buAutoNum type="arabicPeriod"/>
                      </a:pPr>
                      <a:r>
                        <a:rPr lang="en-US" altLang="zh-CN" sz="1600" dirty="0"/>
                        <a:t>BW</a:t>
                      </a:r>
                      <a:r>
                        <a:rPr lang="zh-CN" altLang="en-US" sz="1600" dirty="0"/>
                        <a:t>∆</a:t>
                      </a:r>
                      <a:r>
                        <a:rPr lang="en-US" altLang="zh-CN" sz="1600" dirty="0" err="1"/>
                        <a:t>serB,pZE</a:t>
                      </a:r>
                      <a:r>
                        <a:rPr lang="en-US" altLang="zh-CN" sz="1600" dirty="0"/>
                        <a:t>-</a:t>
                      </a:r>
                      <a:r>
                        <a:rPr lang="en-US" altLang="zh-CN" sz="1600" dirty="0" err="1"/>
                        <a:t>sbnAB</a:t>
                      </a:r>
                      <a:r>
                        <a:rPr lang="en-US" altLang="zh-CN" sz="1600" dirty="0"/>
                        <a:t>-</a:t>
                      </a:r>
                      <a:r>
                        <a:rPr lang="en-US" altLang="zh-CN" sz="1600" dirty="0" err="1"/>
                        <a:t>serAC,</a:t>
                      </a:r>
                      <a:r>
                        <a:rPr lang="en-US" altLang="zh-CN" sz="1600" dirty="0" err="1">
                          <a:solidFill>
                            <a:srgbClr val="FF0000"/>
                          </a:solidFill>
                        </a:rPr>
                        <a:t>pCS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-BAHD-</a:t>
                      </a:r>
                      <a:r>
                        <a:rPr lang="en-US" altLang="zh-CN" sz="1600" dirty="0" err="1">
                          <a:solidFill>
                            <a:srgbClr val="FF0000"/>
                          </a:solidFill>
                        </a:rPr>
                        <a:t>SaAAE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altLang="zh-CN" sz="1600" dirty="0" err="1">
                          <a:solidFill>
                            <a:srgbClr val="FF0000"/>
                          </a:solidFill>
                        </a:rPr>
                        <a:t>Fpoah</a:t>
                      </a:r>
                      <a:endParaRPr lang="en-US" altLang="zh-CN" sz="1600" dirty="0">
                        <a:solidFill>
                          <a:srgbClr val="FF0000"/>
                        </a:solidFill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Tx/>
                        <a:buAutoNum type="arabicPeriod"/>
                      </a:pPr>
                      <a:r>
                        <a:rPr lang="en-US" altLang="zh-CN" sz="1600" dirty="0"/>
                        <a:t>BW</a:t>
                      </a:r>
                      <a:r>
                        <a:rPr lang="zh-CN" altLang="en-US" sz="1600" dirty="0"/>
                        <a:t>∆</a:t>
                      </a:r>
                      <a:r>
                        <a:rPr lang="en-US" altLang="zh-CN" sz="1600" dirty="0" err="1"/>
                        <a:t>serB,pZE</a:t>
                      </a:r>
                      <a:r>
                        <a:rPr lang="en-US" altLang="zh-CN" sz="1600" dirty="0"/>
                        <a:t>-</a:t>
                      </a:r>
                      <a:r>
                        <a:rPr lang="en-US" altLang="zh-CN" sz="1600" dirty="0" err="1"/>
                        <a:t>sbnAB</a:t>
                      </a:r>
                      <a:r>
                        <a:rPr lang="en-US" altLang="zh-CN" sz="1600" dirty="0"/>
                        <a:t>-</a:t>
                      </a:r>
                      <a:r>
                        <a:rPr lang="en-US" altLang="zh-CN" sz="1600" dirty="0" err="1"/>
                        <a:t>serAC,</a:t>
                      </a:r>
                      <a:r>
                        <a:rPr lang="en-US" altLang="zh-CN" sz="1600" dirty="0" err="1">
                          <a:solidFill>
                            <a:srgbClr val="FF0000"/>
                          </a:solidFill>
                        </a:rPr>
                        <a:t>pCS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-BAHD-</a:t>
                      </a:r>
                      <a:r>
                        <a:rPr lang="en-US" altLang="zh-CN" sz="1600" dirty="0" err="1">
                          <a:solidFill>
                            <a:srgbClr val="FF0000"/>
                          </a:solidFill>
                        </a:rPr>
                        <a:t>SaAAE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altLang="zh-CN" sz="1600" dirty="0" err="1">
                          <a:solidFill>
                            <a:srgbClr val="FF0000"/>
                          </a:solidFill>
                        </a:rPr>
                        <a:t>Sagloxdh</a:t>
                      </a:r>
                      <a:endParaRPr lang="en-US" altLang="zh-CN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r>
                        <a:rPr lang="zh-CN" altLang="en-US" sz="1600" dirty="0"/>
                        <a:t>有</a:t>
                      </a:r>
                      <a:r>
                        <a:rPr lang="en-US" altLang="zh-CN" sz="1600" dirty="0"/>
                        <a:t>DAP</a:t>
                      </a:r>
                    </a:p>
                    <a:p>
                      <a:r>
                        <a:rPr lang="zh-CN" altLang="en-US" sz="1600" dirty="0"/>
                        <a:t>无三七素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底物不足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BAHD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酶活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501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BW</a:t>
                      </a:r>
                      <a:r>
                        <a:rPr lang="zh-CN" altLang="en-US" sz="1600" dirty="0"/>
                        <a:t>∆</a:t>
                      </a:r>
                      <a:r>
                        <a:rPr lang="en-US" altLang="zh-CN" sz="1600" dirty="0" err="1"/>
                        <a:t>serB,pZE</a:t>
                      </a:r>
                      <a:r>
                        <a:rPr lang="en-US" altLang="zh-CN" sz="1600" dirty="0"/>
                        <a:t>-</a:t>
                      </a:r>
                      <a:r>
                        <a:rPr lang="en-US" altLang="zh-CN" sz="1600" dirty="0" err="1"/>
                        <a:t>sbnAB</a:t>
                      </a:r>
                      <a:r>
                        <a:rPr lang="en-US" altLang="zh-CN" sz="1600" dirty="0"/>
                        <a:t>-</a:t>
                      </a:r>
                      <a:r>
                        <a:rPr lang="en-US" altLang="zh-CN" sz="1600" dirty="0" err="1"/>
                        <a:t>serAC,</a:t>
                      </a:r>
                      <a:r>
                        <a:rPr lang="en-US" altLang="zh-CN" sz="1600" dirty="0" err="1">
                          <a:solidFill>
                            <a:srgbClr val="FF0000"/>
                          </a:solidFill>
                        </a:rPr>
                        <a:t>pCS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-BAHD-</a:t>
                      </a:r>
                      <a:r>
                        <a:rPr lang="en-US" altLang="zh-CN" sz="1600" dirty="0" err="1">
                          <a:solidFill>
                            <a:srgbClr val="FF0000"/>
                          </a:solidFill>
                        </a:rPr>
                        <a:t>panE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添加乙醛酸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无</a:t>
                      </a:r>
                      <a:r>
                        <a:rPr lang="en-US" altLang="zh-CN" sz="1600" dirty="0"/>
                        <a:t>DAP</a:t>
                      </a:r>
                    </a:p>
                    <a:p>
                      <a:r>
                        <a:rPr lang="zh-CN" altLang="en-US" sz="1600" dirty="0"/>
                        <a:t>三七素约</a:t>
                      </a:r>
                      <a:r>
                        <a:rPr lang="en-US" altLang="zh-CN" sz="1600" dirty="0"/>
                        <a:t>80mg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底物不足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08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500" dirty="0"/>
                        <a:t>BW</a:t>
                      </a:r>
                      <a:r>
                        <a:rPr lang="zh-CN" altLang="en-US" sz="1500" dirty="0"/>
                        <a:t>∆</a:t>
                      </a:r>
                      <a:r>
                        <a:rPr lang="en-US" altLang="zh-CN" sz="1500" dirty="0" err="1"/>
                        <a:t>serB,pZE-sbnAB-serAC</a:t>
                      </a:r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500" dirty="0">
                          <a:solidFill>
                            <a:schemeClr val="tx1"/>
                          </a:solidFill>
                        </a:rPr>
                        <a:t>添加乙醛酸</a:t>
                      </a:r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zh-CN" sz="1500" dirty="0"/>
                    </a:p>
                    <a:p>
                      <a:pPr marL="342900" indent="-3429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500" dirty="0"/>
                        <a:t>BW</a:t>
                      </a:r>
                      <a:r>
                        <a:rPr lang="zh-CN" altLang="en-US" sz="1500" dirty="0"/>
                        <a:t>∆</a:t>
                      </a:r>
                      <a:r>
                        <a:rPr lang="en-US" altLang="zh-CN" sz="1500" dirty="0" err="1"/>
                        <a:t>serB,pZE</a:t>
                      </a:r>
                      <a:r>
                        <a:rPr lang="en-US" altLang="zh-CN" sz="1500" dirty="0"/>
                        <a:t>-</a:t>
                      </a:r>
                      <a:r>
                        <a:rPr lang="en-US" altLang="zh-CN" sz="1500" dirty="0" err="1"/>
                        <a:t>sbnAB</a:t>
                      </a:r>
                      <a:r>
                        <a:rPr lang="en-US" altLang="zh-CN" sz="1500" dirty="0"/>
                        <a:t>-</a:t>
                      </a:r>
                      <a:r>
                        <a:rPr lang="en-US" altLang="zh-CN" sz="1500" dirty="0" err="1"/>
                        <a:t>serAC,</a:t>
                      </a:r>
                      <a:r>
                        <a:rPr lang="en-US" altLang="zh-CN" sz="1500" dirty="0" err="1">
                          <a:solidFill>
                            <a:srgbClr val="FF0000"/>
                          </a:solidFill>
                        </a:rPr>
                        <a:t>pCS</a:t>
                      </a:r>
                      <a:r>
                        <a:rPr lang="en-US" altLang="zh-CN" sz="1500" dirty="0">
                          <a:solidFill>
                            <a:srgbClr val="FF0000"/>
                          </a:solidFill>
                        </a:rPr>
                        <a:t>-BAHD-</a:t>
                      </a:r>
                      <a:r>
                        <a:rPr lang="en-US" altLang="zh-CN" sz="1500" dirty="0" err="1">
                          <a:solidFill>
                            <a:srgbClr val="FF0000"/>
                          </a:solidFill>
                        </a:rPr>
                        <a:t>panE</a:t>
                      </a:r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500" dirty="0">
                          <a:solidFill>
                            <a:schemeClr val="tx1"/>
                          </a:solidFill>
                        </a:rPr>
                        <a:t>添加乙醛酸</a:t>
                      </a:r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zh-CN" sz="1500" dirty="0">
                        <a:solidFill>
                          <a:srgbClr val="FF0000"/>
                        </a:solidFill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Tx/>
                        <a:buAutoNum type="arabicPeriod"/>
                      </a:pPr>
                      <a:r>
                        <a:rPr lang="en-US" altLang="zh-CN" sz="1500" dirty="0"/>
                        <a:t>BW</a:t>
                      </a:r>
                      <a:r>
                        <a:rPr lang="zh-CN" altLang="en-US" sz="1500" dirty="0"/>
                        <a:t>∆</a:t>
                      </a:r>
                      <a:r>
                        <a:rPr lang="en-US" altLang="zh-CN" sz="1500" dirty="0" err="1"/>
                        <a:t>serB,pZE</a:t>
                      </a:r>
                      <a:r>
                        <a:rPr lang="en-US" altLang="zh-CN" sz="1500" dirty="0"/>
                        <a:t>-</a:t>
                      </a:r>
                      <a:r>
                        <a:rPr lang="en-US" altLang="zh-CN" sz="1500" dirty="0" err="1"/>
                        <a:t>sbnAB</a:t>
                      </a:r>
                      <a:r>
                        <a:rPr lang="en-US" altLang="zh-CN" sz="1500" dirty="0"/>
                        <a:t>-</a:t>
                      </a:r>
                      <a:r>
                        <a:rPr lang="en-US" altLang="zh-CN" sz="1500" dirty="0" err="1"/>
                        <a:t>serAC,</a:t>
                      </a:r>
                      <a:r>
                        <a:rPr lang="en-US" altLang="zh-CN" sz="1500" dirty="0" err="1">
                          <a:solidFill>
                            <a:srgbClr val="FF0000"/>
                          </a:solidFill>
                        </a:rPr>
                        <a:t>pCS</a:t>
                      </a:r>
                      <a:r>
                        <a:rPr lang="en-US" altLang="zh-CN" sz="1500" dirty="0">
                          <a:solidFill>
                            <a:srgbClr val="FF0000"/>
                          </a:solidFill>
                        </a:rPr>
                        <a:t>-BAHD-</a:t>
                      </a:r>
                      <a:r>
                        <a:rPr lang="en-US" altLang="zh-CN" sz="1500" dirty="0" err="1">
                          <a:solidFill>
                            <a:srgbClr val="FF0000"/>
                          </a:solidFill>
                        </a:rPr>
                        <a:t>SaAAE</a:t>
                      </a:r>
                      <a:r>
                        <a:rPr lang="en-US" altLang="zh-CN" sz="15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altLang="zh-CN" sz="1500" dirty="0" err="1">
                          <a:solidFill>
                            <a:srgbClr val="FF0000"/>
                          </a:solidFill>
                        </a:rPr>
                        <a:t>Fpoah</a:t>
                      </a:r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500" dirty="0">
                          <a:solidFill>
                            <a:schemeClr val="tx1"/>
                          </a:solidFill>
                        </a:rPr>
                        <a:t>添加草酰乙酸</a:t>
                      </a:r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zh-CN" sz="1500" dirty="0">
                        <a:solidFill>
                          <a:srgbClr val="FF0000"/>
                        </a:solidFill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Tx/>
                        <a:buAutoNum type="arabicPeriod"/>
                      </a:pPr>
                      <a:r>
                        <a:rPr lang="en-US" altLang="zh-CN" sz="1500" dirty="0"/>
                        <a:t>BW</a:t>
                      </a:r>
                      <a:r>
                        <a:rPr lang="zh-CN" altLang="en-US" sz="1500" dirty="0"/>
                        <a:t>∆</a:t>
                      </a:r>
                      <a:r>
                        <a:rPr lang="en-US" altLang="zh-CN" sz="1500" dirty="0" err="1"/>
                        <a:t>serB,pZE</a:t>
                      </a:r>
                      <a:r>
                        <a:rPr lang="en-US" altLang="zh-CN" sz="1500" dirty="0"/>
                        <a:t>-</a:t>
                      </a:r>
                      <a:r>
                        <a:rPr lang="en-US" altLang="zh-CN" sz="1500" dirty="0" err="1"/>
                        <a:t>sbnAB</a:t>
                      </a:r>
                      <a:r>
                        <a:rPr lang="en-US" altLang="zh-CN" sz="1500" dirty="0"/>
                        <a:t>-</a:t>
                      </a:r>
                      <a:r>
                        <a:rPr lang="en-US" altLang="zh-CN" sz="1500" dirty="0" err="1"/>
                        <a:t>serAC,</a:t>
                      </a:r>
                      <a:r>
                        <a:rPr lang="en-US" altLang="zh-CN" sz="1500" dirty="0" err="1">
                          <a:solidFill>
                            <a:srgbClr val="FF0000"/>
                          </a:solidFill>
                        </a:rPr>
                        <a:t>pCS</a:t>
                      </a:r>
                      <a:r>
                        <a:rPr lang="en-US" altLang="zh-CN" sz="1500" dirty="0">
                          <a:solidFill>
                            <a:srgbClr val="FF0000"/>
                          </a:solidFill>
                        </a:rPr>
                        <a:t>-BAHD-</a:t>
                      </a:r>
                      <a:r>
                        <a:rPr lang="en-US" altLang="zh-CN" sz="1500" dirty="0" err="1">
                          <a:solidFill>
                            <a:srgbClr val="FF0000"/>
                          </a:solidFill>
                        </a:rPr>
                        <a:t>SaAAE</a:t>
                      </a:r>
                      <a:r>
                        <a:rPr lang="en-US" altLang="zh-CN" sz="15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altLang="zh-CN" sz="1500" dirty="0" err="1">
                          <a:solidFill>
                            <a:srgbClr val="FF0000"/>
                          </a:solidFill>
                        </a:rPr>
                        <a:t>Sagloxdh</a:t>
                      </a:r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500" dirty="0">
                          <a:solidFill>
                            <a:schemeClr val="tx1"/>
                          </a:solidFill>
                        </a:rPr>
                        <a:t>添加乙醛酸</a:t>
                      </a:r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zh-CN" sz="1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DAP</a:t>
                      </a:r>
                      <a:r>
                        <a:rPr lang="zh-CN" altLang="en-US" sz="1600" dirty="0"/>
                        <a:t>不稳定</a:t>
                      </a:r>
                      <a:endParaRPr lang="en-US" altLang="zh-CN" sz="1600" dirty="0"/>
                    </a:p>
                    <a:p>
                      <a:r>
                        <a:rPr lang="zh-CN" altLang="en-US" sz="1600" dirty="0"/>
                        <a:t>无三七素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BAHD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酶活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0393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53C2DC92-87E7-4171-8955-3C2431F1A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49"/>
          <a:stretch/>
        </p:blipFill>
        <p:spPr>
          <a:xfrm>
            <a:off x="6660232" y="116632"/>
            <a:ext cx="2016224" cy="22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96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AC7020D-15DC-4406-97DB-6E09797CD461}"/>
              </a:ext>
            </a:extLst>
          </p:cNvPr>
          <p:cNvSpPr txBox="1">
            <a:spLocks/>
          </p:cNvSpPr>
          <p:nvPr/>
        </p:nvSpPr>
        <p:spPr>
          <a:xfrm>
            <a:off x="106224" y="392995"/>
            <a:ext cx="4089610" cy="43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/>
              <a:t>下一步实验计划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1F22E88-1087-46C9-A7C8-F46B0F449703}"/>
              </a:ext>
            </a:extLst>
          </p:cNvPr>
          <p:cNvSpPr txBox="1"/>
          <p:nvPr/>
        </p:nvSpPr>
        <p:spPr>
          <a:xfrm>
            <a:off x="266654" y="973197"/>
            <a:ext cx="4305346" cy="1122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植物来源的</a:t>
            </a:r>
            <a:r>
              <a:rPr lang="en-US" altLang="zh-CN" dirty="0"/>
              <a:t>BAHD</a:t>
            </a:r>
            <a:r>
              <a:rPr lang="zh-CN" altLang="en-US" dirty="0"/>
              <a:t>可溶性不好，突变；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突变之后的溶解度，活性测定；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3CC52F-BB39-4C9A-AEE1-319189A6A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39" y="2244095"/>
            <a:ext cx="6413593" cy="1008691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7466E5E-0734-477E-912A-45C1AB38B96C}"/>
              </a:ext>
            </a:extLst>
          </p:cNvPr>
          <p:cNvGrpSpPr/>
          <p:nvPr/>
        </p:nvGrpSpPr>
        <p:grpSpPr>
          <a:xfrm>
            <a:off x="964598" y="4116474"/>
            <a:ext cx="6929752" cy="2530274"/>
            <a:chOff x="1259632" y="3730049"/>
            <a:chExt cx="6929752" cy="253027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082183E-11B5-4094-8EEC-E66EBE177F26}"/>
                </a:ext>
              </a:extLst>
            </p:cNvPr>
            <p:cNvGrpSpPr/>
            <p:nvPr/>
          </p:nvGrpSpPr>
          <p:grpSpPr>
            <a:xfrm>
              <a:off x="1259632" y="3730049"/>
              <a:ext cx="6929752" cy="2530274"/>
              <a:chOff x="539552" y="4028464"/>
              <a:chExt cx="6929752" cy="2530274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E85D99CC-292B-47A6-AFF1-726786194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39552" y="4028464"/>
                <a:ext cx="3360560" cy="25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D2BF5740-A4F4-451B-948C-9B74A1D0C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0361" y="4038738"/>
                <a:ext cx="3358943" cy="25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EBC4F0D-2769-42AE-B537-03AF5F5FCE3E}"/>
                </a:ext>
              </a:extLst>
            </p:cNvPr>
            <p:cNvSpPr/>
            <p:nvPr/>
          </p:nvSpPr>
          <p:spPr>
            <a:xfrm>
              <a:off x="5004048" y="4437112"/>
              <a:ext cx="432048" cy="26490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B433DE7-5BC6-44AE-8A41-96900E320EB6}"/>
              </a:ext>
            </a:extLst>
          </p:cNvPr>
          <p:cNvSpPr txBox="1"/>
          <p:nvPr/>
        </p:nvSpPr>
        <p:spPr>
          <a:xfrm>
            <a:off x="1752488" y="3367970"/>
            <a:ext cx="3401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L7N,I122E,</a:t>
            </a:r>
            <a:r>
              <a:rPr lang="en-US" altLang="zh-CN" sz="2000" b="1" dirty="0"/>
              <a:t>F185Y193Y197Y207Y</a:t>
            </a:r>
          </a:p>
          <a:p>
            <a:r>
              <a:rPr lang="en-US" altLang="zh-CN" sz="2000" b="1" dirty="0"/>
              <a:t>L3.800,N-3.50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9421AA9-054B-48F0-BCD9-5A81F2AE74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13" t="8439"/>
          <a:stretch/>
        </p:blipFill>
        <p:spPr>
          <a:xfrm>
            <a:off x="6697991" y="392995"/>
            <a:ext cx="2338505" cy="27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15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AC7020D-15DC-4406-97DB-6E09797CD461}"/>
              </a:ext>
            </a:extLst>
          </p:cNvPr>
          <p:cNvSpPr txBox="1">
            <a:spLocks/>
          </p:cNvSpPr>
          <p:nvPr/>
        </p:nvSpPr>
        <p:spPr>
          <a:xfrm>
            <a:off x="83782" y="245060"/>
            <a:ext cx="4609792" cy="43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7.1 BAHD</a:t>
            </a:r>
            <a:r>
              <a:rPr lang="zh-CN" altLang="en-US" sz="1800" b="1" dirty="0"/>
              <a:t>加标签</a:t>
            </a:r>
            <a:r>
              <a:rPr lang="zh-CN" altLang="en-US" sz="1800" dirty="0"/>
              <a:t>（</a:t>
            </a:r>
            <a:r>
              <a:rPr lang="en-US" altLang="zh-CN" sz="1800" dirty="0"/>
              <a:t>MBP</a:t>
            </a:r>
            <a:r>
              <a:rPr lang="zh-CN" altLang="en-US" sz="1800" dirty="0"/>
              <a:t>标签和</a:t>
            </a:r>
            <a:r>
              <a:rPr lang="en-US" altLang="zh-CN" sz="1800" dirty="0"/>
              <a:t>GST</a:t>
            </a:r>
            <a:r>
              <a:rPr lang="zh-CN" altLang="en-US" sz="1800" dirty="0"/>
              <a:t>标签）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2E1B77-0B97-426B-A8D7-458A2F853A0B}"/>
              </a:ext>
            </a:extLst>
          </p:cNvPr>
          <p:cNvSpPr txBox="1"/>
          <p:nvPr/>
        </p:nvSpPr>
        <p:spPr>
          <a:xfrm>
            <a:off x="5220072" y="3418701"/>
            <a:ext cx="1338828" cy="465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效果不明显</a:t>
            </a:r>
            <a:endParaRPr lang="en-US" altLang="zh-CN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467679-9F69-4B65-B064-E561E6F1AB44}"/>
              </a:ext>
            </a:extLst>
          </p:cNvPr>
          <p:cNvGrpSpPr/>
          <p:nvPr/>
        </p:nvGrpSpPr>
        <p:grpSpPr>
          <a:xfrm>
            <a:off x="281631" y="2492896"/>
            <a:ext cx="4798215" cy="4178492"/>
            <a:chOff x="539552" y="677107"/>
            <a:chExt cx="4798215" cy="417849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4231E66-12B2-424C-93A1-23CEDA77006D}"/>
                </a:ext>
              </a:extLst>
            </p:cNvPr>
            <p:cNvGrpSpPr/>
            <p:nvPr/>
          </p:nvGrpSpPr>
          <p:grpSpPr>
            <a:xfrm>
              <a:off x="539552" y="677107"/>
              <a:ext cx="4798215" cy="4178492"/>
              <a:chOff x="565873" y="1253342"/>
              <a:chExt cx="4798215" cy="4178492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95007B2A-DA77-4CB3-85F9-BAA1C7B611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5873" y="1253342"/>
                <a:ext cx="4798215" cy="4178492"/>
                <a:chOff x="565873" y="1253342"/>
                <a:chExt cx="4432171" cy="3859725"/>
              </a:xfrm>
            </p:grpSpPr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01F22E88-1087-46C9-A7C8-F46B0F449703}"/>
                    </a:ext>
                  </a:extLst>
                </p:cNvPr>
                <p:cNvSpPr txBox="1"/>
                <p:nvPr/>
              </p:nvSpPr>
              <p:spPr>
                <a:xfrm>
                  <a:off x="565873" y="1253342"/>
                  <a:ext cx="4212750" cy="4676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2000" dirty="0"/>
                    <a:t>      </a:t>
                  </a:r>
                  <a:r>
                    <a:rPr lang="en-US" altLang="zh-CN" sz="2000" dirty="0" err="1"/>
                    <a:t>pMAL</a:t>
                  </a:r>
                  <a:r>
                    <a:rPr lang="en-US" altLang="zh-CN" sz="2000" dirty="0"/>
                    <a:t>-BAHD                       </a:t>
                  </a:r>
                  <a:r>
                    <a:rPr lang="en-US" altLang="zh-CN" sz="2000" dirty="0" err="1"/>
                    <a:t>pGEX</a:t>
                  </a:r>
                  <a:r>
                    <a:rPr lang="en-US" altLang="zh-CN" sz="2000" dirty="0"/>
                    <a:t>-BAHD</a:t>
                  </a:r>
                </a:p>
              </p:txBody>
            </p:sp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74FC3EE5-14F5-4237-806B-2C62328D0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279" t="15115" r="29070" b="24419"/>
                <a:stretch/>
              </p:blipFill>
              <p:spPr>
                <a:xfrm>
                  <a:off x="565873" y="1718213"/>
                  <a:ext cx="4432171" cy="3394854"/>
                </a:xfrm>
                <a:prstGeom prst="rect">
                  <a:avLst/>
                </a:prstGeom>
              </p:spPr>
            </p:pic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2CA4971-5337-4425-B11F-596342F4FC8B}"/>
                  </a:ext>
                </a:extLst>
              </p:cNvPr>
              <p:cNvSpPr txBox="1"/>
              <p:nvPr/>
            </p:nvSpPr>
            <p:spPr>
              <a:xfrm>
                <a:off x="646924" y="1660252"/>
                <a:ext cx="47171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上清         沉淀     纯化           </a:t>
                </a:r>
                <a:r>
                  <a:rPr lang="en-US" altLang="zh-CN" sz="1400" dirty="0"/>
                  <a:t>M</a:t>
                </a:r>
                <a:r>
                  <a:rPr lang="zh-CN" altLang="en-US" sz="1400" dirty="0"/>
                  <a:t>        上清            沉淀       纯化</a:t>
                </a:r>
              </a:p>
            </p:txBody>
          </p: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EA79388-2479-4F72-8854-85F60B686658}"/>
                </a:ext>
              </a:extLst>
            </p:cNvPr>
            <p:cNvSpPr/>
            <p:nvPr/>
          </p:nvSpPr>
          <p:spPr>
            <a:xfrm>
              <a:off x="3203848" y="1700808"/>
              <a:ext cx="2088232" cy="367552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19050" cap="rnd">
              <a:solidFill>
                <a:srgbClr val="FF0000"/>
              </a:solidFill>
              <a:prstDash val="solid"/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31FAE33-483B-4028-85F1-4A6D156FA35E}"/>
              </a:ext>
            </a:extLst>
          </p:cNvPr>
          <p:cNvSpPr txBox="1"/>
          <p:nvPr/>
        </p:nvSpPr>
        <p:spPr>
          <a:xfrm>
            <a:off x="248497" y="729358"/>
            <a:ext cx="84620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MBP:</a:t>
            </a:r>
            <a:r>
              <a:rPr lang="zh-CN" altLang="en-US" dirty="0"/>
              <a:t>麦芽糖结合蛋白（</a:t>
            </a:r>
            <a:r>
              <a:rPr lang="en-US" altLang="zh-CN" dirty="0"/>
              <a:t>Maltose Binding Protein</a:t>
            </a:r>
            <a:r>
              <a:rPr lang="zh-CN" altLang="en-US" dirty="0"/>
              <a:t>）</a:t>
            </a:r>
            <a:r>
              <a:rPr lang="en-US" altLang="zh-CN" dirty="0"/>
              <a:t>, 42.5 </a:t>
            </a:r>
            <a:r>
              <a:rPr lang="en-US" altLang="zh-CN" dirty="0" err="1"/>
              <a:t>kDa</a:t>
            </a:r>
            <a:r>
              <a:rPr lang="en-US" altLang="zh-CN" dirty="0"/>
              <a:t>,   MBP</a:t>
            </a:r>
            <a:r>
              <a:rPr lang="zh-CN" altLang="en-US" dirty="0"/>
              <a:t>的折叠需要</a:t>
            </a:r>
            <a:r>
              <a:rPr lang="en-US" altLang="zh-CN" dirty="0" err="1"/>
              <a:t>DnaK-DnaJ-GrpE</a:t>
            </a:r>
            <a:r>
              <a:rPr lang="zh-CN" altLang="en-US" dirty="0"/>
              <a:t>和</a:t>
            </a:r>
            <a:r>
              <a:rPr lang="en-US" altLang="zh-CN" dirty="0" err="1"/>
              <a:t>GroeL-GroES</a:t>
            </a:r>
            <a:r>
              <a:rPr lang="zh-CN" altLang="en-US" dirty="0"/>
              <a:t>两个分子伴侣系统的的帮助</a:t>
            </a:r>
            <a:r>
              <a:rPr lang="en-US" altLang="zh-CN" dirty="0"/>
              <a:t>,</a:t>
            </a:r>
            <a:r>
              <a:rPr lang="zh-CN" altLang="en-US" dirty="0"/>
              <a:t>可使分子伴侣聚集到目的蛋白附近帮助其正确折叠</a:t>
            </a:r>
            <a:r>
              <a:rPr lang="en-US" altLang="zh-CN" dirty="0"/>
              <a:t>;    </a:t>
            </a:r>
          </a:p>
          <a:p>
            <a:r>
              <a:rPr lang="en-US" altLang="zh-CN" dirty="0"/>
              <a:t>      </a:t>
            </a:r>
          </a:p>
          <a:p>
            <a:r>
              <a:rPr lang="en-US" altLang="zh-CN" sz="2000" b="1" dirty="0">
                <a:solidFill>
                  <a:srgbClr val="0000FF"/>
                </a:solidFill>
              </a:rPr>
              <a:t>GST:</a:t>
            </a:r>
            <a:r>
              <a:rPr lang="zh-CN" altLang="en-US" dirty="0"/>
              <a:t>谷胱甘肽巯基转移酶（</a:t>
            </a:r>
            <a:r>
              <a:rPr lang="en-US" altLang="zh-CN" dirty="0"/>
              <a:t>Glutathione S Transferase</a:t>
            </a:r>
            <a:r>
              <a:rPr lang="zh-CN" altLang="en-US" dirty="0"/>
              <a:t>）</a:t>
            </a:r>
            <a:r>
              <a:rPr lang="en-US" altLang="zh-CN" dirty="0"/>
              <a:t>, 26 </a:t>
            </a:r>
            <a:r>
              <a:rPr lang="en-US" altLang="zh-CN" dirty="0" err="1"/>
              <a:t>kDa</a:t>
            </a:r>
            <a:r>
              <a:rPr lang="en-US" altLang="zh-CN" dirty="0"/>
              <a:t>, </a:t>
            </a:r>
            <a:r>
              <a:rPr lang="zh-CN" altLang="en-US" dirty="0"/>
              <a:t>高度可溶</a:t>
            </a:r>
            <a:r>
              <a:rPr lang="en-US" altLang="zh-CN" dirty="0"/>
              <a:t>,</a:t>
            </a:r>
            <a:r>
              <a:rPr lang="zh-CN" altLang="en-US" dirty="0"/>
              <a:t>可增加外源蛋白的可溶性。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3030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F3CC52F-BB39-4C9A-AEE1-319189A6A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93" r="13108"/>
          <a:stretch/>
        </p:blipFill>
        <p:spPr>
          <a:xfrm>
            <a:off x="461540" y="3290805"/>
            <a:ext cx="7134796" cy="87694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B433DE7-5BC6-44AE-8A41-96900E320EB6}"/>
              </a:ext>
            </a:extLst>
          </p:cNvPr>
          <p:cNvSpPr txBox="1"/>
          <p:nvPr/>
        </p:nvSpPr>
        <p:spPr>
          <a:xfrm>
            <a:off x="83782" y="4132173"/>
            <a:ext cx="5478612" cy="1942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FF0000"/>
                </a:solidFill>
              </a:rPr>
              <a:t>L7N</a:t>
            </a:r>
            <a:r>
              <a:rPr lang="en-US" altLang="zh-CN" sz="1600" b="1" dirty="0"/>
              <a:t>:</a:t>
            </a:r>
            <a:r>
              <a:rPr lang="en-US" altLang="zh-CN" sz="1600" dirty="0"/>
              <a:t>L</a:t>
            </a:r>
            <a:r>
              <a:rPr lang="zh-CN" altLang="en-US" sz="1600" dirty="0"/>
              <a:t>亮氨酸</a:t>
            </a:r>
            <a:r>
              <a:rPr lang="en-US" altLang="zh-CN" sz="1600" dirty="0"/>
              <a:t>3.800, N</a:t>
            </a:r>
            <a:r>
              <a:rPr lang="zh-CN" altLang="en-US" sz="1600" dirty="0"/>
              <a:t>天冬酰胺</a:t>
            </a:r>
            <a:r>
              <a:rPr lang="en-US" altLang="zh-CN" sz="1600" dirty="0"/>
              <a:t>-3.50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FF0000"/>
                </a:solidFill>
              </a:rPr>
              <a:t>I122E</a:t>
            </a:r>
            <a:r>
              <a:rPr lang="en-US" altLang="zh-CN" sz="1600" b="1" dirty="0"/>
              <a:t>:</a:t>
            </a:r>
            <a:r>
              <a:rPr lang="en-US" altLang="zh-CN" sz="1600" dirty="0"/>
              <a:t>I</a:t>
            </a:r>
            <a:r>
              <a:rPr lang="zh-CN" altLang="en-US" sz="1600" dirty="0"/>
              <a:t>异亮氨酸</a:t>
            </a:r>
            <a:r>
              <a:rPr lang="en-US" altLang="zh-CN" sz="1600" dirty="0"/>
              <a:t>4.500,E</a:t>
            </a:r>
            <a:r>
              <a:rPr lang="zh-CN" altLang="en-US" sz="1600" dirty="0"/>
              <a:t>谷氨酸</a:t>
            </a:r>
            <a:r>
              <a:rPr lang="en-US" altLang="zh-CN" sz="1600" dirty="0"/>
              <a:t>-3.500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FF0000"/>
                </a:solidFill>
              </a:rPr>
              <a:t>F 185,193,197,207 Y</a:t>
            </a:r>
            <a:r>
              <a:rPr lang="en-US" altLang="zh-CN" sz="1600" b="1" dirty="0"/>
              <a:t>:</a:t>
            </a:r>
            <a:r>
              <a:rPr lang="en-US" altLang="zh-CN" sz="1600" dirty="0"/>
              <a:t>F</a:t>
            </a:r>
            <a:r>
              <a:rPr lang="zh-CN" altLang="en-US" sz="1600" dirty="0"/>
              <a:t>苯丙氨酸</a:t>
            </a:r>
            <a:r>
              <a:rPr lang="en-US" altLang="zh-CN" sz="1600" dirty="0"/>
              <a:t>2.800,Y</a:t>
            </a:r>
            <a:r>
              <a:rPr lang="zh-CN" altLang="en-US" sz="1600" dirty="0"/>
              <a:t>酪氨酸</a:t>
            </a:r>
            <a:r>
              <a:rPr lang="en-US" altLang="zh-CN" sz="1600" dirty="0"/>
              <a:t>-1.300</a:t>
            </a:r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</a:rPr>
              <a:t>三个突变体：</a:t>
            </a:r>
            <a:r>
              <a:rPr lang="en-US" altLang="zh-CN" sz="1600" b="1" dirty="0">
                <a:solidFill>
                  <a:srgbClr val="FF0000"/>
                </a:solidFill>
              </a:rPr>
              <a:t>NE,YYYY,NEYYYY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2AC9003-9A4D-44BF-9688-C837D3B74DF3}"/>
              </a:ext>
            </a:extLst>
          </p:cNvPr>
          <p:cNvSpPr txBox="1">
            <a:spLocks/>
          </p:cNvSpPr>
          <p:nvPr/>
        </p:nvSpPr>
        <p:spPr>
          <a:xfrm>
            <a:off x="83782" y="245060"/>
            <a:ext cx="4609792" cy="43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7.2 BAHD</a:t>
            </a:r>
            <a:r>
              <a:rPr lang="zh-CN" altLang="en-US" sz="1800" b="1" dirty="0"/>
              <a:t>点突变</a:t>
            </a:r>
            <a:endParaRPr lang="zh-CN" altLang="en-US" sz="18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F9442D1-E1AA-4421-B758-B57694301AA2}"/>
              </a:ext>
            </a:extLst>
          </p:cNvPr>
          <p:cNvGrpSpPr/>
          <p:nvPr/>
        </p:nvGrpSpPr>
        <p:grpSpPr>
          <a:xfrm>
            <a:off x="3923928" y="548680"/>
            <a:ext cx="4649832" cy="2603481"/>
            <a:chOff x="3920555" y="450955"/>
            <a:chExt cx="5188448" cy="320171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64E69B3-C772-41A3-80B0-39FD72E05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0555" y="450955"/>
              <a:ext cx="4503314" cy="3201711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557A6C8-7677-4FCF-B6B8-1CE5E8FE7429}"/>
                </a:ext>
              </a:extLst>
            </p:cNvPr>
            <p:cNvCxnSpPr/>
            <p:nvPr/>
          </p:nvCxnSpPr>
          <p:spPr>
            <a:xfrm>
              <a:off x="4248423" y="1814092"/>
              <a:ext cx="4860580" cy="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CE6E940-2E93-404C-9700-CC7A8B641F19}"/>
              </a:ext>
            </a:extLst>
          </p:cNvPr>
          <p:cNvGrpSpPr>
            <a:grpSpLocks noChangeAspect="1"/>
          </p:cNvGrpSpPr>
          <p:nvPr/>
        </p:nvGrpSpPr>
        <p:grpSpPr>
          <a:xfrm>
            <a:off x="827584" y="558529"/>
            <a:ext cx="1952241" cy="2551308"/>
            <a:chOff x="1067751" y="558529"/>
            <a:chExt cx="1872208" cy="244671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9421AA9-054B-48F0-BCD9-5A81F2AE7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113" t="8439"/>
            <a:stretch/>
          </p:blipFill>
          <p:spPr>
            <a:xfrm>
              <a:off x="1067751" y="558529"/>
              <a:ext cx="1872208" cy="2197179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0470C1F-C7FC-4604-9812-49C06CA5E172}"/>
                </a:ext>
              </a:extLst>
            </p:cNvPr>
            <p:cNvSpPr txBox="1"/>
            <p:nvPr/>
          </p:nvSpPr>
          <p:spPr>
            <a:xfrm>
              <a:off x="1520453" y="2697467"/>
              <a:ext cx="9668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BAHD</a:t>
              </a:r>
              <a:r>
                <a:rPr lang="zh-CN" altLang="en-US" sz="1400" dirty="0"/>
                <a:t>结构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E4B0454-A6E9-4C14-BD85-9BFDC6CD12DF}"/>
              </a:ext>
            </a:extLst>
          </p:cNvPr>
          <p:cNvSpPr txBox="1"/>
          <p:nvPr/>
        </p:nvSpPr>
        <p:spPr>
          <a:xfrm>
            <a:off x="8070686" y="1196752"/>
            <a:ext cx="595035" cy="79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</a:rPr>
              <a:t>疏水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</a:rPr>
              <a:t>亲水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200765-A03C-47C0-A4FA-A10CA842F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894" y="5338384"/>
            <a:ext cx="4877051" cy="14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78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52145" y="1052736"/>
            <a:ext cx="783971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320C9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研究背景及途径设计</a:t>
            </a:r>
            <a:endParaRPr lang="en-US" altLang="zh-CN" sz="2400" b="1" dirty="0">
              <a:solidFill>
                <a:srgbClr val="320C9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571500" lvl="0" indent="-5715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zh-CN" altLang="en-US" sz="2400" b="1" dirty="0">
              <a:solidFill>
                <a:srgbClr val="320C9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571500" lvl="0" indent="-5715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solidFill>
                  <a:srgbClr val="320C9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Gloxdh</a:t>
            </a:r>
            <a:r>
              <a:rPr lang="zh-CN" altLang="en-US" sz="2400" b="1" dirty="0">
                <a:solidFill>
                  <a:srgbClr val="320C9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蛋白表达、纯化、酶活测定</a:t>
            </a:r>
            <a:endParaRPr lang="en-US" altLang="zh-CN" sz="2400" b="1" dirty="0">
              <a:solidFill>
                <a:srgbClr val="320C9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571500" lvl="0" indent="-5715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320C9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571500" indent="-5715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solidFill>
                  <a:srgbClr val="320C9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Oah</a:t>
            </a:r>
            <a:r>
              <a:rPr lang="zh-CN" altLang="en-US" sz="2400" b="1" dirty="0">
                <a:solidFill>
                  <a:srgbClr val="320C9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蛋白表达、纯化、酶活测定</a:t>
            </a:r>
            <a:endParaRPr lang="en-US" altLang="zh-CN" sz="2400" b="1" dirty="0">
              <a:solidFill>
                <a:srgbClr val="320C9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571500" indent="-5715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320C9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571500" indent="-5715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solidFill>
                  <a:srgbClr val="320C9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AAE,oxs</a:t>
            </a:r>
            <a:r>
              <a:rPr lang="zh-CN" altLang="en-US" sz="2400" b="1" dirty="0">
                <a:solidFill>
                  <a:srgbClr val="320C9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蛋白表达、纯化</a:t>
            </a:r>
            <a:endParaRPr lang="en-US" altLang="zh-CN" sz="2400" b="1" dirty="0">
              <a:solidFill>
                <a:srgbClr val="320C9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571500" indent="-5715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320C9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571500" indent="-5715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solidFill>
                  <a:srgbClr val="320C9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panE</a:t>
            </a:r>
            <a:r>
              <a:rPr lang="zh-CN" altLang="en-US" sz="2400" b="1" dirty="0">
                <a:solidFill>
                  <a:srgbClr val="320C9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蛋白表达、纯化、酶活测定</a:t>
            </a:r>
            <a:endParaRPr lang="en-US" altLang="zh-CN" sz="2400" b="1" dirty="0">
              <a:solidFill>
                <a:srgbClr val="320C9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2400" b="1" dirty="0">
              <a:solidFill>
                <a:srgbClr val="320C9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571500" indent="-5715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solidFill>
                  <a:srgbClr val="320C9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ectA,BAHD</a:t>
            </a:r>
            <a:r>
              <a:rPr lang="zh-CN" altLang="en-US" sz="2400" b="1" dirty="0">
                <a:solidFill>
                  <a:srgbClr val="320C9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蛋白表达、纯化、酶活测定</a:t>
            </a:r>
            <a:endParaRPr lang="en-US" altLang="zh-CN" sz="2400" b="1" dirty="0">
              <a:solidFill>
                <a:srgbClr val="320C9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571500" indent="-5715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320C9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571500" indent="-5715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320C9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BAHD</a:t>
            </a:r>
            <a:r>
              <a:rPr lang="zh-CN" altLang="en-US" sz="2400" b="1" dirty="0">
                <a:solidFill>
                  <a:srgbClr val="320C9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的可溶性突变</a:t>
            </a:r>
            <a:endParaRPr lang="en-US" altLang="zh-CN" sz="2400" b="1" dirty="0">
              <a:solidFill>
                <a:srgbClr val="320C9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712845" y="44624"/>
            <a:ext cx="171831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目 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97623ED-77E3-44A8-8331-232A646026C5}"/>
              </a:ext>
            </a:extLst>
          </p:cNvPr>
          <p:cNvGrpSpPr/>
          <p:nvPr/>
        </p:nvGrpSpPr>
        <p:grpSpPr>
          <a:xfrm>
            <a:off x="247520" y="404664"/>
            <a:ext cx="8648960" cy="4508376"/>
            <a:chOff x="251520" y="1289308"/>
            <a:chExt cx="8648960" cy="450837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5591DF5-9C89-4064-80E6-22BE79F03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3" t="7353" r="2529" b="26471"/>
            <a:stretch/>
          </p:blipFill>
          <p:spPr>
            <a:xfrm>
              <a:off x="251520" y="1700808"/>
              <a:ext cx="8648960" cy="4096876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B37224-5D25-4F88-8056-8CC8A2F5BCB0}"/>
                </a:ext>
              </a:extLst>
            </p:cNvPr>
            <p:cNvSpPr txBox="1"/>
            <p:nvPr/>
          </p:nvSpPr>
          <p:spPr>
            <a:xfrm>
              <a:off x="323528" y="1340768"/>
              <a:ext cx="8496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  M                    BAHD(NE)                           BAHD(YYYY)                       BAHD(NEYYYY) 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A893556-6E94-4AE1-804D-23B2CD940A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5616" y="1289308"/>
              <a:ext cx="0" cy="45000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58E5AAB-9555-4E17-A5B2-EF5D1B981181}"/>
                </a:ext>
              </a:extLst>
            </p:cNvPr>
            <p:cNvCxnSpPr>
              <a:cxnSpLocks/>
            </p:cNvCxnSpPr>
            <p:nvPr/>
          </p:nvCxnSpPr>
          <p:spPr>
            <a:xfrm>
              <a:off x="3779912" y="1289308"/>
              <a:ext cx="0" cy="45000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38A0D4D-DC1D-41A0-B56A-23AC4A144D5C}"/>
                </a:ext>
              </a:extLst>
            </p:cNvPr>
            <p:cNvCxnSpPr>
              <a:cxnSpLocks/>
            </p:cNvCxnSpPr>
            <p:nvPr/>
          </p:nvCxnSpPr>
          <p:spPr>
            <a:xfrm>
              <a:off x="6444208" y="1289308"/>
              <a:ext cx="0" cy="45000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ED9803B-FB7D-44A8-AF37-B8088BF23AC2}"/>
                </a:ext>
              </a:extLst>
            </p:cNvPr>
            <p:cNvSpPr txBox="1"/>
            <p:nvPr/>
          </p:nvSpPr>
          <p:spPr>
            <a:xfrm>
              <a:off x="1187627" y="1700808"/>
              <a:ext cx="77128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上清           沉淀          纯化           上清          沉淀          纯化          上清            沉淀        纯化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0441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21C45A-36FC-42F3-A362-A02A3B85B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219" y="1124744"/>
            <a:ext cx="6661443" cy="28341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359CA3-1112-4C75-89BE-1F6D0BC4AE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79"/>
          <a:stretch/>
        </p:blipFill>
        <p:spPr>
          <a:xfrm>
            <a:off x="296801" y="1417319"/>
            <a:ext cx="2140193" cy="25496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15C209-2453-4EBF-91C0-2FB7B00991FC}"/>
              </a:ext>
            </a:extLst>
          </p:cNvPr>
          <p:cNvSpPr txBox="1"/>
          <p:nvPr/>
        </p:nvSpPr>
        <p:spPr>
          <a:xfrm>
            <a:off x="1052380" y="1161619"/>
            <a:ext cx="7240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BAHD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A83EEDF-5339-4077-96A5-A44C4C49C8D1}"/>
              </a:ext>
            </a:extLst>
          </p:cNvPr>
          <p:cNvCxnSpPr>
            <a:cxnSpLocks/>
          </p:cNvCxnSpPr>
          <p:nvPr/>
        </p:nvCxnSpPr>
        <p:spPr>
          <a:xfrm>
            <a:off x="2483768" y="693064"/>
            <a:ext cx="0" cy="331200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993FC18-7161-4351-8AF8-9BECC4E761D4}"/>
              </a:ext>
            </a:extLst>
          </p:cNvPr>
          <p:cNvSpPr txBox="1"/>
          <p:nvPr/>
        </p:nvSpPr>
        <p:spPr>
          <a:xfrm>
            <a:off x="1701693" y="692696"/>
            <a:ext cx="1800193" cy="42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</a:rPr>
              <a:t>野生型</a:t>
            </a:r>
            <a:r>
              <a:rPr lang="en-US" altLang="zh-CN" sz="1600" b="1" dirty="0">
                <a:solidFill>
                  <a:srgbClr val="FF0000"/>
                </a:solidFill>
              </a:rPr>
              <a:t>   </a:t>
            </a:r>
            <a:r>
              <a:rPr lang="zh-CN" altLang="en-US" sz="1600" b="1" dirty="0">
                <a:solidFill>
                  <a:srgbClr val="FF0000"/>
                </a:solidFill>
              </a:rPr>
              <a:t>  突变型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2B40306-C48B-4E4B-AED8-0736FFC8D697}"/>
              </a:ext>
            </a:extLst>
          </p:cNvPr>
          <p:cNvSpPr/>
          <p:nvPr/>
        </p:nvSpPr>
        <p:spPr>
          <a:xfrm>
            <a:off x="4520138" y="2246050"/>
            <a:ext cx="503747" cy="239125"/>
          </a:xfrm>
          <a:prstGeom prst="rect">
            <a:avLst/>
          </a:prstGeom>
          <a:solidFill>
            <a:schemeClr val="lt1">
              <a:alpha val="0"/>
            </a:schemeClr>
          </a:solidFill>
          <a:ln w="19050" cap="rnd">
            <a:solidFill>
              <a:srgbClr val="FF0000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8A5D04-41B7-4768-A1C6-ACD0A4BF7786}"/>
              </a:ext>
            </a:extLst>
          </p:cNvPr>
          <p:cNvSpPr txBox="1"/>
          <p:nvPr/>
        </p:nvSpPr>
        <p:spPr>
          <a:xfrm>
            <a:off x="4283968" y="1947845"/>
            <a:ext cx="1175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BAHD(NE)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39ABCC-DEE9-49D9-82B9-7EC01535B82D}"/>
              </a:ext>
            </a:extLst>
          </p:cNvPr>
          <p:cNvSpPr txBox="1"/>
          <p:nvPr/>
        </p:nvSpPr>
        <p:spPr>
          <a:xfrm>
            <a:off x="296801" y="4581128"/>
            <a:ext cx="4391908" cy="1296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BAHD(NE)</a:t>
            </a:r>
            <a:r>
              <a:rPr lang="zh-CN" altLang="en-US" dirty="0"/>
              <a:t>略有效果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下一步计划：针对</a:t>
            </a:r>
            <a:r>
              <a:rPr lang="en-US" altLang="zh-CN" b="1" dirty="0">
                <a:solidFill>
                  <a:srgbClr val="FF0000"/>
                </a:solidFill>
              </a:rPr>
              <a:t>BAHD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N</a:t>
            </a:r>
            <a:r>
              <a:rPr lang="zh-CN" altLang="en-US" b="1" dirty="0">
                <a:solidFill>
                  <a:srgbClr val="FF0000"/>
                </a:solidFill>
              </a:rPr>
              <a:t>端氨基酸的突变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015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0B433DE7-5BC6-44AE-8A41-96900E320EB6}"/>
              </a:ext>
            </a:extLst>
          </p:cNvPr>
          <p:cNvSpPr txBox="1"/>
          <p:nvPr/>
        </p:nvSpPr>
        <p:spPr>
          <a:xfrm>
            <a:off x="198291" y="908720"/>
            <a:ext cx="5478612" cy="83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FF0000"/>
                </a:solidFill>
              </a:rPr>
              <a:t>I4,6,12D</a:t>
            </a:r>
            <a:r>
              <a:rPr lang="en-US" altLang="zh-CN" sz="1600" b="1" dirty="0"/>
              <a:t>: </a:t>
            </a:r>
            <a:r>
              <a:rPr lang="en-US" altLang="zh-CN" sz="1600" dirty="0"/>
              <a:t>I</a:t>
            </a:r>
            <a:r>
              <a:rPr lang="zh-CN" altLang="en-US" sz="1600" dirty="0"/>
              <a:t>异亮氨酸</a:t>
            </a:r>
            <a:r>
              <a:rPr lang="en-US" altLang="zh-CN" sz="1600" dirty="0"/>
              <a:t>4.500, D</a:t>
            </a:r>
            <a:r>
              <a:rPr lang="zh-CN" altLang="en-US" sz="1600" dirty="0"/>
              <a:t>天冬酰酸</a:t>
            </a:r>
            <a:r>
              <a:rPr lang="en-US" altLang="zh-CN" sz="1600" dirty="0"/>
              <a:t>-3.50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</a:rPr>
              <a:t>氮端替换</a:t>
            </a:r>
            <a:r>
              <a:rPr lang="en-US" altLang="zh-CN" sz="1600" dirty="0"/>
              <a:t>: </a:t>
            </a:r>
            <a:r>
              <a:rPr lang="en-US" altLang="zh-CN" dirty="0"/>
              <a:t>MKITVRGSEMV </a:t>
            </a:r>
            <a:r>
              <a:rPr lang="zh-CN" altLang="en-US" dirty="0"/>
              <a:t>替换 </a:t>
            </a:r>
            <a:r>
              <a:rPr lang="en-US" altLang="zh-CN" dirty="0"/>
              <a:t>MSSIQILSTTTI</a:t>
            </a:r>
            <a:endParaRPr lang="en-US" altLang="zh-CN" sz="16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2AC9003-9A4D-44BF-9688-C837D3B74DF3}"/>
              </a:ext>
            </a:extLst>
          </p:cNvPr>
          <p:cNvSpPr txBox="1">
            <a:spLocks/>
          </p:cNvSpPr>
          <p:nvPr/>
        </p:nvSpPr>
        <p:spPr>
          <a:xfrm>
            <a:off x="83782" y="245060"/>
            <a:ext cx="4609792" cy="43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7.3 </a:t>
            </a:r>
            <a:r>
              <a:rPr lang="zh-CN" altLang="en-US" sz="1800" b="1" dirty="0"/>
              <a:t>氮端突变</a:t>
            </a:r>
            <a:endParaRPr lang="zh-CN" altLang="en-US" sz="18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CE6E940-2E93-404C-9700-CC7A8B641F19}"/>
              </a:ext>
            </a:extLst>
          </p:cNvPr>
          <p:cNvGrpSpPr>
            <a:grpSpLocks noChangeAspect="1"/>
          </p:cNvGrpSpPr>
          <p:nvPr/>
        </p:nvGrpSpPr>
        <p:grpSpPr>
          <a:xfrm>
            <a:off x="6660232" y="270265"/>
            <a:ext cx="1952241" cy="2551308"/>
            <a:chOff x="1067751" y="558529"/>
            <a:chExt cx="1872208" cy="244671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9421AA9-054B-48F0-BCD9-5A81F2AE7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13" t="8439"/>
            <a:stretch/>
          </p:blipFill>
          <p:spPr>
            <a:xfrm>
              <a:off x="1067751" y="558529"/>
              <a:ext cx="1872208" cy="2197179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0470C1F-C7FC-4604-9812-49C06CA5E172}"/>
                </a:ext>
              </a:extLst>
            </p:cNvPr>
            <p:cNvSpPr txBox="1"/>
            <p:nvPr/>
          </p:nvSpPr>
          <p:spPr>
            <a:xfrm>
              <a:off x="1520453" y="2697467"/>
              <a:ext cx="9668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BAHD</a:t>
              </a:r>
              <a:r>
                <a:rPr lang="zh-CN" altLang="en-US" sz="1400" dirty="0"/>
                <a:t>结构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31E5222-8E6B-4D24-B69B-EF9443ED6FF9}"/>
              </a:ext>
            </a:extLst>
          </p:cNvPr>
          <p:cNvGrpSpPr/>
          <p:nvPr/>
        </p:nvGrpSpPr>
        <p:grpSpPr>
          <a:xfrm>
            <a:off x="1030137" y="2668989"/>
            <a:ext cx="5519326" cy="3815121"/>
            <a:chOff x="1030137" y="2668989"/>
            <a:chExt cx="5519326" cy="381512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1D00A90-F0B3-4A62-8DA9-F4A029A32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57" t="14810" r="7445" b="15234"/>
            <a:stretch/>
          </p:blipFill>
          <p:spPr>
            <a:xfrm rot="-60000">
              <a:off x="1940301" y="2708638"/>
              <a:ext cx="4576564" cy="3775472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9393F9C-A5ED-41B9-91CA-585F3E7F4961}"/>
                </a:ext>
              </a:extLst>
            </p:cNvPr>
            <p:cNvSpPr txBox="1"/>
            <p:nvPr/>
          </p:nvSpPr>
          <p:spPr>
            <a:xfrm>
              <a:off x="1030137" y="2821573"/>
              <a:ext cx="872355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/>
                <a:t>180 </a:t>
              </a:r>
              <a:r>
                <a:rPr lang="en-US" altLang="zh-CN" sz="1600" b="1" dirty="0" err="1"/>
                <a:t>kDa</a:t>
              </a:r>
              <a:endParaRPr lang="en-US" altLang="zh-CN" sz="1600" b="1" dirty="0"/>
            </a:p>
            <a:p>
              <a:r>
                <a:rPr lang="en-US" altLang="zh-CN" sz="1600" b="1" dirty="0"/>
                <a:t>140</a:t>
              </a:r>
            </a:p>
            <a:p>
              <a:r>
                <a:rPr lang="en-US" altLang="zh-CN" sz="1600" b="1" dirty="0"/>
                <a:t>100</a:t>
              </a:r>
            </a:p>
            <a:p>
              <a:r>
                <a:rPr lang="en-US" altLang="zh-CN" sz="1600" b="1" dirty="0"/>
                <a:t>80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b="1" dirty="0"/>
                <a:t>60</a:t>
              </a:r>
            </a:p>
            <a:p>
              <a:endParaRPr lang="en-US" altLang="zh-CN" sz="1600" b="1" dirty="0"/>
            </a:p>
            <a:p>
              <a:r>
                <a:rPr lang="en-US" altLang="zh-CN" sz="1600" b="1" dirty="0"/>
                <a:t>45</a:t>
              </a:r>
            </a:p>
            <a:p>
              <a:endParaRPr lang="en-US" altLang="zh-CN" sz="1600" b="1" dirty="0"/>
            </a:p>
            <a:p>
              <a:pPr>
                <a:lnSpc>
                  <a:spcPct val="150000"/>
                </a:lnSpc>
              </a:pPr>
              <a:r>
                <a:rPr lang="en-US" altLang="zh-CN" sz="1600" b="1" dirty="0"/>
                <a:t>35</a:t>
              </a:r>
            </a:p>
            <a:p>
              <a:endParaRPr lang="en-US" altLang="zh-CN" sz="1600" b="1" dirty="0"/>
            </a:p>
            <a:p>
              <a:r>
                <a:rPr lang="en-US" altLang="zh-CN" sz="1600" b="1" dirty="0"/>
                <a:t>25</a:t>
              </a:r>
              <a:endParaRPr lang="zh-CN" altLang="en-US" sz="1600" b="1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09F3568-999E-4FE4-ACF1-2AA6BE0E76A2}"/>
                </a:ext>
              </a:extLst>
            </p:cNvPr>
            <p:cNvSpPr txBox="1"/>
            <p:nvPr/>
          </p:nvSpPr>
          <p:spPr>
            <a:xfrm>
              <a:off x="2123728" y="2668989"/>
              <a:ext cx="44257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上清       沉淀    纯化      </a:t>
              </a:r>
              <a:r>
                <a:rPr lang="en-US" altLang="zh-CN" sz="1600" dirty="0"/>
                <a:t>M</a:t>
              </a:r>
              <a:r>
                <a:rPr lang="zh-CN" altLang="en-US" sz="1600" dirty="0"/>
                <a:t>      上清       沉淀    纯化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198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>
            <a:extLst>
              <a:ext uri="{FF2B5EF4-FFF2-40B4-BE49-F238E27FC236}">
                <a16:creationId xmlns:a16="http://schemas.microsoft.com/office/drawing/2014/main" id="{01B00407-EC9A-4E7C-876C-6B998B318B53}"/>
              </a:ext>
            </a:extLst>
          </p:cNvPr>
          <p:cNvSpPr txBox="1">
            <a:spLocks/>
          </p:cNvSpPr>
          <p:nvPr/>
        </p:nvSpPr>
        <p:spPr>
          <a:xfrm>
            <a:off x="83782" y="245060"/>
            <a:ext cx="4609792" cy="43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7.4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分子伴侣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48580E1-B21B-4F75-A61C-5EFF34AACABE}"/>
              </a:ext>
            </a:extLst>
          </p:cNvPr>
          <p:cNvGrpSpPr>
            <a:grpSpLocks noChangeAspect="1"/>
          </p:cNvGrpSpPr>
          <p:nvPr/>
        </p:nvGrpSpPr>
        <p:grpSpPr>
          <a:xfrm>
            <a:off x="6660232" y="270265"/>
            <a:ext cx="1952241" cy="2551308"/>
            <a:chOff x="1067751" y="558529"/>
            <a:chExt cx="1872208" cy="24467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D1C6D79-EB94-4A81-9DDB-AA63D244FF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113" t="8439"/>
            <a:stretch/>
          </p:blipFill>
          <p:spPr>
            <a:xfrm>
              <a:off x="1067751" y="558529"/>
              <a:ext cx="1872208" cy="2197179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1271263-E959-4F06-9B4E-F33A63D2AE69}"/>
                </a:ext>
              </a:extLst>
            </p:cNvPr>
            <p:cNvSpPr txBox="1"/>
            <p:nvPr/>
          </p:nvSpPr>
          <p:spPr>
            <a:xfrm>
              <a:off x="1520453" y="2697467"/>
              <a:ext cx="9668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BAHD</a:t>
              </a:r>
              <a:r>
                <a:rPr lang="zh-CN" altLang="en-US" sz="1400" dirty="0"/>
                <a:t>结构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1F9A382-E6BF-471E-9F17-5538A10113CB}"/>
              </a:ext>
            </a:extLst>
          </p:cNvPr>
          <p:cNvGrpSpPr/>
          <p:nvPr/>
        </p:nvGrpSpPr>
        <p:grpSpPr>
          <a:xfrm>
            <a:off x="765674" y="1432197"/>
            <a:ext cx="5399732" cy="4082598"/>
            <a:chOff x="769497" y="2201989"/>
            <a:chExt cx="5399732" cy="408259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3B8B8BB-F1A8-4299-B78E-DFD9098C1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8" t="6518" r="6849" b="12005"/>
            <a:stretch/>
          </p:blipFill>
          <p:spPr>
            <a:xfrm>
              <a:off x="4211960" y="2668989"/>
              <a:ext cx="559679" cy="3600400"/>
            </a:xfrm>
            <a:prstGeom prst="rect">
              <a:avLst/>
            </a:prstGeom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A21E903-7A53-42CE-8109-C1EB3CA57D74}"/>
                </a:ext>
              </a:extLst>
            </p:cNvPr>
            <p:cNvGrpSpPr/>
            <p:nvPr/>
          </p:nvGrpSpPr>
          <p:grpSpPr>
            <a:xfrm>
              <a:off x="769497" y="2201989"/>
              <a:ext cx="5399732" cy="4082598"/>
              <a:chOff x="769497" y="2201989"/>
              <a:chExt cx="5399732" cy="4082598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8FC3469-18B9-4934-983B-D2CBB1343D51}"/>
                  </a:ext>
                </a:extLst>
              </p:cNvPr>
              <p:cNvSpPr txBox="1"/>
              <p:nvPr/>
            </p:nvSpPr>
            <p:spPr>
              <a:xfrm>
                <a:off x="4697068" y="2565456"/>
                <a:ext cx="872355" cy="3224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/>
                  <a:t>180 </a:t>
                </a:r>
                <a:r>
                  <a:rPr lang="en-US" altLang="zh-CN" sz="1600" b="1" dirty="0" err="1"/>
                  <a:t>kDa</a:t>
                </a:r>
                <a:endParaRPr lang="en-US" altLang="zh-CN" sz="1600" b="1" dirty="0"/>
              </a:p>
              <a:p>
                <a:r>
                  <a:rPr lang="en-US" altLang="zh-CN" sz="1600" b="1" dirty="0"/>
                  <a:t>140</a:t>
                </a:r>
              </a:p>
              <a:p>
                <a:r>
                  <a:rPr lang="en-US" altLang="zh-CN" sz="1600" b="1" dirty="0"/>
                  <a:t>100</a:t>
                </a:r>
              </a:p>
              <a:p>
                <a:r>
                  <a:rPr lang="en-US" altLang="zh-CN" sz="1600" b="1" dirty="0"/>
                  <a:t>80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1" dirty="0"/>
                  <a:t>60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b="1" dirty="0"/>
                  <a:t>45</a:t>
                </a:r>
              </a:p>
              <a:p>
                <a:endParaRPr lang="en-US" altLang="zh-CN" sz="1600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1" dirty="0"/>
                  <a:t>35</a:t>
                </a:r>
              </a:p>
              <a:p>
                <a:endParaRPr lang="en-US" altLang="zh-CN" sz="1600" b="1" dirty="0"/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b="1" dirty="0"/>
                  <a:t>25</a:t>
                </a:r>
                <a:endParaRPr lang="zh-CN" altLang="en-US" sz="16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3F0768C-1B07-4F78-88AB-748A98CEBAD0}"/>
                  </a:ext>
                </a:extLst>
              </p:cNvPr>
              <p:cNvSpPr txBox="1"/>
              <p:nvPr/>
            </p:nvSpPr>
            <p:spPr>
              <a:xfrm>
                <a:off x="792926" y="2258422"/>
                <a:ext cx="50924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FF0000"/>
                    </a:solidFill>
                  </a:rPr>
                  <a:t>pCS-dnaKJ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    </a:t>
                </a:r>
                <a:r>
                  <a:rPr lang="en-US" altLang="zh-CN" b="1" dirty="0" err="1">
                    <a:solidFill>
                      <a:srgbClr val="FF0000"/>
                    </a:solidFill>
                  </a:rPr>
                  <a:t>pCS-groSL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   </a:t>
                </a:r>
                <a:r>
                  <a:rPr lang="en-US" altLang="zh-CN" b="1" dirty="0" err="1">
                    <a:solidFill>
                      <a:srgbClr val="FF0000"/>
                    </a:solidFill>
                  </a:rPr>
                  <a:t>pCS-ibpAB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F7DDAC0D-ABAE-4F04-BEC1-854418231BB7}"/>
                  </a:ext>
                </a:extLst>
              </p:cNvPr>
              <p:cNvGrpSpPr/>
              <p:nvPr/>
            </p:nvGrpSpPr>
            <p:grpSpPr>
              <a:xfrm>
                <a:off x="769497" y="2201989"/>
                <a:ext cx="5399732" cy="4082598"/>
                <a:chOff x="756444" y="2201437"/>
                <a:chExt cx="5399732" cy="4082598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3A190106-F09F-4CCE-9690-AF761BD406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291" t="6518" r="32642" b="12005"/>
                <a:stretch/>
              </p:blipFill>
              <p:spPr>
                <a:xfrm>
                  <a:off x="756445" y="2668989"/>
                  <a:ext cx="3455516" cy="3600400"/>
                </a:xfrm>
                <a:prstGeom prst="rect">
                  <a:avLst/>
                </a:prstGeom>
              </p:spPr>
            </p:pic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E947DE7C-38E6-49FC-B2C4-7BA2798D8CAF}"/>
                    </a:ext>
                  </a:extLst>
                </p:cNvPr>
                <p:cNvSpPr txBox="1"/>
                <p:nvPr/>
              </p:nvSpPr>
              <p:spPr>
                <a:xfrm>
                  <a:off x="756444" y="2668989"/>
                  <a:ext cx="53997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/>
                    <a:t>上清    沉淀    上清    沉淀  上清    沉淀        </a:t>
                  </a:r>
                  <a:r>
                    <a:rPr lang="en-US" altLang="zh-CN" sz="1600" dirty="0"/>
                    <a:t>M</a:t>
                  </a:r>
                  <a:endParaRPr lang="zh-CN" altLang="en-US" sz="1600" dirty="0"/>
                </a:p>
              </p:txBody>
            </p: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2105E04B-B9D6-479C-9F5F-A97C1A9DA2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0508" y="2216083"/>
                  <a:ext cx="0" cy="406795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7650D1A7-C5A5-4DAE-819C-E11EE14CD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9832" y="2201437"/>
                  <a:ext cx="0" cy="406795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D56C8FB-CA16-46F3-9FFC-A4D99096CAC8}"/>
                </a:ext>
              </a:extLst>
            </p:cNvPr>
            <p:cNvCxnSpPr>
              <a:cxnSpLocks/>
            </p:cNvCxnSpPr>
            <p:nvPr/>
          </p:nvCxnSpPr>
          <p:spPr>
            <a:xfrm>
              <a:off x="4211960" y="2216083"/>
              <a:ext cx="0" cy="4067952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7301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07BADFE-5344-46E3-B50E-B04F35BC6281}"/>
              </a:ext>
            </a:extLst>
          </p:cNvPr>
          <p:cNvGrpSpPr>
            <a:grpSpLocks noChangeAspect="1"/>
          </p:cNvGrpSpPr>
          <p:nvPr/>
        </p:nvGrpSpPr>
        <p:grpSpPr>
          <a:xfrm>
            <a:off x="827584" y="1055689"/>
            <a:ext cx="5976664" cy="4746621"/>
            <a:chOff x="395537" y="188640"/>
            <a:chExt cx="8085438" cy="642139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AE206D6-E2F9-487E-B47B-52F018700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88640"/>
              <a:ext cx="3816424" cy="269035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C9C7B28-94A7-4CC8-B82C-21ADEB2C32F2}"/>
                </a:ext>
              </a:extLst>
            </p:cNvPr>
            <p:cNvSpPr txBox="1"/>
            <p:nvPr/>
          </p:nvSpPr>
          <p:spPr>
            <a:xfrm>
              <a:off x="2312365" y="2878991"/>
              <a:ext cx="5257545" cy="492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CAT                                                   </a:t>
              </a:r>
              <a:r>
                <a:rPr lang="en-US" altLang="zh-CN" dirty="0" err="1"/>
                <a:t>CATa</a:t>
              </a:r>
              <a:r>
                <a:rPr lang="en-US" altLang="zh-CN" dirty="0"/>
                <a:t>     </a:t>
              </a:r>
              <a:endParaRPr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5A2E0E1-8527-459F-A73E-978ED6AE9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7" y="3497463"/>
              <a:ext cx="3960440" cy="2730808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B8BBF6B-C23E-4B24-B1BF-8900C815781B}"/>
                </a:ext>
              </a:extLst>
            </p:cNvPr>
            <p:cNvSpPr txBox="1"/>
            <p:nvPr/>
          </p:nvSpPr>
          <p:spPr>
            <a:xfrm>
              <a:off x="2216313" y="6240700"/>
              <a:ext cx="991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BAHD     </a:t>
              </a:r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72DD914-9989-4F49-AA01-80FA270A5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242348"/>
              <a:ext cx="3908975" cy="2636642"/>
            </a:xfrm>
            <a:prstGeom prst="rect">
              <a:avLst/>
            </a:prstGeom>
          </p:spPr>
        </p:pic>
      </p:grp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01B00407-EC9A-4E7C-876C-6B998B318B53}"/>
              </a:ext>
            </a:extLst>
          </p:cNvPr>
          <p:cNvSpPr txBox="1">
            <a:spLocks/>
          </p:cNvSpPr>
          <p:nvPr/>
        </p:nvSpPr>
        <p:spPr>
          <a:xfrm>
            <a:off x="83782" y="245060"/>
            <a:ext cx="4609792" cy="43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7.5 </a:t>
            </a:r>
            <a:r>
              <a:rPr lang="zh-CN" altLang="en-US" sz="1800" b="1" dirty="0"/>
              <a:t>氮端截短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63655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09B7833-2436-4614-8D47-6FEDB51EC41C}"/>
              </a:ext>
            </a:extLst>
          </p:cNvPr>
          <p:cNvGrpSpPr/>
          <p:nvPr/>
        </p:nvGrpSpPr>
        <p:grpSpPr>
          <a:xfrm>
            <a:off x="967918" y="476672"/>
            <a:ext cx="5793251" cy="6120680"/>
            <a:chOff x="967918" y="476672"/>
            <a:chExt cx="5793251" cy="612068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068AC88-E104-4005-801E-5A0AD0993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640" y="548680"/>
              <a:ext cx="5429529" cy="2648086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3AA8620-7611-4884-9E2A-007180FCA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640" y="4000069"/>
              <a:ext cx="5397777" cy="2597283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67B1C72-2646-4859-AB10-696A8951F652}"/>
                </a:ext>
              </a:extLst>
            </p:cNvPr>
            <p:cNvSpPr txBox="1"/>
            <p:nvPr/>
          </p:nvSpPr>
          <p:spPr>
            <a:xfrm>
              <a:off x="967918" y="476672"/>
              <a:ext cx="727443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CAT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BAHD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34741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AC7020D-15DC-4406-97DB-6E09797CD461}"/>
              </a:ext>
            </a:extLst>
          </p:cNvPr>
          <p:cNvSpPr txBox="1">
            <a:spLocks/>
          </p:cNvSpPr>
          <p:nvPr/>
        </p:nvSpPr>
        <p:spPr>
          <a:xfrm>
            <a:off x="106224" y="392995"/>
            <a:ext cx="4089610" cy="43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下一步实验计划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1F22E88-1087-46C9-A7C8-F46B0F449703}"/>
              </a:ext>
            </a:extLst>
          </p:cNvPr>
          <p:cNvSpPr txBox="1"/>
          <p:nvPr/>
        </p:nvSpPr>
        <p:spPr>
          <a:xfrm>
            <a:off x="251520" y="1268760"/>
            <a:ext cx="8193778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目前是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BW∆serB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pZE-sbnAB-serAC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pCS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三条途径，打算构建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BW∆serB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pCS-sbnAB-serAC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pZE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组成型启动子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三条途径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;</a:t>
            </a:r>
          </a:p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发酵温度：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度；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突变；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55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79965" y="2024772"/>
            <a:ext cx="5184576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endParaRPr lang="en-US" altLang="zh-CN" sz="24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solidFill>
                <a:srgbClr val="320C90"/>
              </a:solidFill>
            </a:endParaRPr>
          </a:p>
          <a:p>
            <a:pPr lvl="0" algn="ctr"/>
            <a:r>
              <a:rPr lang="zh-CN" altLang="en-US" sz="72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320C90"/>
                </a:solidFill>
              </a:rPr>
              <a:t>谢谢观看</a:t>
            </a:r>
            <a:endParaRPr lang="zh-CN" altLang="en-US" sz="24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09645" y="3593465"/>
            <a:ext cx="2500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请各位老师批评指正</a:t>
            </a:r>
          </a:p>
        </p:txBody>
      </p:sp>
    </p:spTree>
    <p:extLst>
      <p:ext uri="{BB962C8B-B14F-4D97-AF65-F5344CB8AC3E}">
        <p14:creationId xmlns:p14="http://schemas.microsoft.com/office/powerpoint/2010/main" val="139347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F9129788-9717-4B2E-837C-946ADEA9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24" y="392995"/>
            <a:ext cx="3601680" cy="432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1" dirty="0"/>
              <a:t>1. </a:t>
            </a:r>
            <a:r>
              <a:rPr lang="zh-CN" altLang="en-US" sz="2000" b="1" dirty="0"/>
              <a:t>研究背景及途径设计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848A7F-DCFC-4A63-84F8-57F57454FC84}"/>
              </a:ext>
            </a:extLst>
          </p:cNvPr>
          <p:cNvSpPr txBox="1"/>
          <p:nvPr/>
        </p:nvSpPr>
        <p:spPr>
          <a:xfrm>
            <a:off x="279879" y="1377018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三七素：</a:t>
            </a:r>
            <a:r>
              <a:rPr lang="zh-CN" altLang="en-US" dirty="0"/>
              <a:t>主要存在于三七及山黧豆中，直接食用有毒性，外用促使血小板聚集，止血。目前没有报道生物合成。</a:t>
            </a:r>
          </a:p>
        </p:txBody>
      </p:sp>
      <p:pic>
        <p:nvPicPr>
          <p:cNvPr id="9" name="图片 6" descr="4cde2a3b-69d6-4777-a7ad-03d15a4bd67c9934.jpg_syp">
            <a:extLst>
              <a:ext uri="{FF2B5EF4-FFF2-40B4-BE49-F238E27FC236}">
                <a16:creationId xmlns:a16="http://schemas.microsoft.com/office/drawing/2014/main" id="{5EAA0A21-EE98-4F25-9BE7-0D1A48C49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0" t="4359" r="22586" b="8070"/>
          <a:stretch>
            <a:fillRect/>
          </a:stretch>
        </p:blipFill>
        <p:spPr bwMode="auto">
          <a:xfrm>
            <a:off x="1835696" y="3068960"/>
            <a:ext cx="1425695" cy="17543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F7C4A2-1A59-497B-A3D7-D4F5A4CD77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0" b="17450"/>
          <a:stretch/>
        </p:blipFill>
        <p:spPr>
          <a:xfrm>
            <a:off x="303805" y="5027933"/>
            <a:ext cx="2900043" cy="1857451"/>
          </a:xfrm>
          <a:prstGeom prst="rect">
            <a:avLst/>
          </a:prstGeom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929EB1A0-211F-4368-BA8D-5B978251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404802"/>
              </p:ext>
            </p:extLst>
          </p:nvPr>
        </p:nvGraphicFramePr>
        <p:xfrm>
          <a:off x="3347864" y="3064144"/>
          <a:ext cx="5665321" cy="3403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21993">
                  <a:extLst>
                    <a:ext uri="{9D8B030D-6E8A-4147-A177-3AD203B41FA5}">
                      <a16:colId xmlns:a16="http://schemas.microsoft.com/office/drawing/2014/main" val="3781946808"/>
                    </a:ext>
                  </a:extLst>
                </a:gridCol>
                <a:gridCol w="3943328">
                  <a:extLst>
                    <a:ext uri="{9D8B030D-6E8A-4147-A177-3AD203B41FA5}">
                      <a16:colId xmlns:a16="http://schemas.microsoft.com/office/drawing/2014/main" val="1672908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三七中活性成分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主要药理作用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97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三七总皂苷</a:t>
                      </a:r>
                      <a:endParaRPr lang="en-US" altLang="zh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活血，养护心脑血管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7260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黄酮类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降低血管脆性，降低血脂、胆固醇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501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三七多糖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增强机体免疫，抗衰老，抗疲劳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469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三七素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三七止血的主要成分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48649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挥发油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清除自由基，美容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694551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环肽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抑菌，抗肿瘤，治疗动脉硬化，神经保护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027701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氨基酸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r>
                        <a:rPr lang="zh-CN" altLang="en-US" sz="1600" dirty="0"/>
                        <a:t>种必需氨基酸都有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61298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微量元素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对人体有生理调节作用，与内分泌、免疫和感染、肿瘤、心血管疾病等密切相关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124214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7A855442-11B7-479A-95FE-ED73A240617B}"/>
              </a:ext>
            </a:extLst>
          </p:cNvPr>
          <p:cNvSpPr/>
          <p:nvPr/>
        </p:nvSpPr>
        <p:spPr>
          <a:xfrm>
            <a:off x="3491880" y="4499404"/>
            <a:ext cx="4702723" cy="386340"/>
          </a:xfrm>
          <a:prstGeom prst="rect">
            <a:avLst/>
          </a:prstGeom>
          <a:solidFill>
            <a:schemeClr val="lt1">
              <a:alpha val="0"/>
            </a:schemeClr>
          </a:solidFill>
          <a:ln w="25400" cap="rnd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35A4EE-F682-4F8F-84F1-A61D145571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t="3229" r="23355" b="24508"/>
          <a:stretch/>
        </p:blipFill>
        <p:spPr>
          <a:xfrm>
            <a:off x="179512" y="2838528"/>
            <a:ext cx="1563283" cy="224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47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DEEDD3F-C839-41A8-9807-BB133E47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727186"/>
              </p:ext>
            </p:extLst>
          </p:nvPr>
        </p:nvGraphicFramePr>
        <p:xfrm>
          <a:off x="74886" y="2583807"/>
          <a:ext cx="8994228" cy="3997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31111">
                  <a:extLst>
                    <a:ext uri="{9D8B030D-6E8A-4147-A177-3AD203B41FA5}">
                      <a16:colId xmlns:a16="http://schemas.microsoft.com/office/drawing/2014/main" val="167290886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4174278574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990728031"/>
                    </a:ext>
                  </a:extLst>
                </a:gridCol>
                <a:gridCol w="1282597">
                  <a:extLst>
                    <a:ext uri="{9D8B030D-6E8A-4147-A177-3AD203B41FA5}">
                      <a16:colId xmlns:a16="http://schemas.microsoft.com/office/drawing/2014/main" val="3075753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简写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来源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完成情况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97168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草酰乙酸水解酶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Pcoah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/>
                        <a:t>青霉菌</a:t>
                      </a:r>
                      <a:r>
                        <a:rPr lang="en-US" altLang="zh-CN" sz="1700" dirty="0"/>
                        <a:t>(</a:t>
                      </a:r>
                      <a:r>
                        <a:rPr lang="en-US" altLang="zh-CN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Penicillium </a:t>
                      </a:r>
                      <a:r>
                        <a:rPr lang="en-US" altLang="zh-CN" sz="17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chrysogenum</a:t>
                      </a:r>
                      <a:r>
                        <a:rPr lang="en-US" altLang="zh-CN" sz="1700" dirty="0"/>
                        <a:t>) 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5623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Fpoah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拟层孔</a:t>
                      </a:r>
                      <a:r>
                        <a:rPr lang="zh-CN" altLang="en-US" sz="1700" dirty="0"/>
                        <a:t>霉菌</a:t>
                      </a:r>
                      <a:r>
                        <a:rPr lang="en-US" altLang="zh-CN" sz="1700" dirty="0"/>
                        <a:t>(</a:t>
                      </a:r>
                      <a:r>
                        <a:rPr lang="en-US" altLang="zh-CN" sz="17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Fomitopsis</a:t>
                      </a:r>
                      <a:r>
                        <a:rPr lang="en-US" altLang="zh-CN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7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palustris</a:t>
                      </a:r>
                      <a:r>
                        <a:rPr lang="en-US" altLang="zh-CN" sz="1700" dirty="0"/>
                        <a:t>)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44087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乙醛酸脱氢酶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Sagloxdh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/>
                        <a:t>酿酒酵母</a:t>
                      </a:r>
                      <a:r>
                        <a:rPr lang="en-US" altLang="zh-CN" sz="1700" dirty="0"/>
                        <a:t>(</a:t>
                      </a:r>
                      <a:r>
                        <a:rPr lang="en-US" altLang="zh-CN" sz="1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Saccharomyces cerevisiae</a:t>
                      </a:r>
                      <a:r>
                        <a:rPr lang="en-US" altLang="zh-CN" sz="1700" dirty="0"/>
                        <a:t>)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867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Fpgloxdh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拟层孔</a:t>
                      </a:r>
                      <a:r>
                        <a:rPr lang="zh-CN" altLang="en-US" sz="1700" dirty="0"/>
                        <a:t>霉菌</a:t>
                      </a:r>
                      <a:r>
                        <a:rPr lang="en-US" altLang="zh-CN" sz="1700" dirty="0"/>
                        <a:t>(</a:t>
                      </a:r>
                      <a:r>
                        <a:rPr lang="en-US" altLang="zh-CN" sz="17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Fomitopsis</a:t>
                      </a:r>
                      <a:r>
                        <a:rPr lang="en-US" altLang="zh-CN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7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palustris</a:t>
                      </a:r>
                      <a:r>
                        <a:rPr lang="en-US" altLang="zh-CN" sz="1700" dirty="0"/>
                        <a:t>)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46656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草酰</a:t>
                      </a:r>
                      <a:r>
                        <a:rPr lang="en-US" altLang="zh-CN" sz="1600" dirty="0"/>
                        <a:t>-CoA</a:t>
                      </a:r>
                      <a:r>
                        <a:rPr lang="zh-CN" altLang="en-US" sz="1600" dirty="0"/>
                        <a:t>合成酶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SaAAE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酿酒酵母</a:t>
                      </a:r>
                      <a:r>
                        <a:rPr lang="en-US" altLang="zh-CN" sz="1700" dirty="0"/>
                        <a:t>(</a:t>
                      </a:r>
                      <a:r>
                        <a:rPr lang="en-US" altLang="zh-CN" sz="1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Saccharomyces cerevisiae</a:t>
                      </a:r>
                      <a:r>
                        <a:rPr lang="en-US" altLang="zh-CN" sz="1700" dirty="0"/>
                        <a:t>)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文献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8485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AtAAE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拟南芥</a:t>
                      </a:r>
                      <a:r>
                        <a:rPr lang="en-US" altLang="zh-CN" sz="1700" dirty="0"/>
                        <a:t>(</a:t>
                      </a:r>
                      <a:r>
                        <a:rPr lang="en-US" altLang="zh-CN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Arabidopsis thaliana</a:t>
                      </a:r>
                      <a:r>
                        <a:rPr lang="en-US" altLang="zh-CN" sz="1700" dirty="0"/>
                        <a:t>)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文献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60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草酰</a:t>
                      </a:r>
                      <a:r>
                        <a:rPr lang="en-US" altLang="zh-CN" sz="1600" dirty="0"/>
                        <a:t>-CoA</a:t>
                      </a:r>
                      <a:r>
                        <a:rPr lang="zh-CN" altLang="en-US" sz="1600" dirty="0"/>
                        <a:t>还原酶</a:t>
                      </a:r>
                      <a:r>
                        <a:rPr lang="en-US" altLang="zh-CN" sz="1600" dirty="0"/>
                        <a:t>(</a:t>
                      </a:r>
                      <a:r>
                        <a:rPr lang="zh-CN" altLang="en-US" sz="1600" dirty="0"/>
                        <a:t>可逆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PanE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扭脱甲基杆菌</a:t>
                      </a:r>
                      <a:endParaRPr lang="en-US" altLang="zh-CN" sz="17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7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Methylobacterium</a:t>
                      </a:r>
                      <a:r>
                        <a:rPr lang="en-US" altLang="zh-CN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7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extorquens</a:t>
                      </a:r>
                      <a:r>
                        <a:rPr lang="en-US" altLang="zh-CN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AM1</a:t>
                      </a:r>
                      <a:r>
                        <a:rPr lang="zh-CN" altLang="en-US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√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93825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2,3-</a:t>
                      </a:r>
                      <a:r>
                        <a:rPr lang="zh-CN" altLang="en-US" sz="1600" dirty="0"/>
                        <a:t>二氨基丙酸</a:t>
                      </a:r>
                      <a:r>
                        <a:rPr lang="en-US" altLang="zh-CN" sz="1600" dirty="0"/>
                        <a:t>-N-</a:t>
                      </a:r>
                      <a:r>
                        <a:rPr lang="zh-CN" altLang="en-US" sz="1600" dirty="0"/>
                        <a:t>草酰基转移酶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(2,4-</a:t>
                      </a:r>
                      <a:r>
                        <a:rPr lang="zh-CN" altLang="en-US" sz="1600" dirty="0"/>
                        <a:t>二氨基丁酸乙酰基转移酶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/>
                        <a:t>ectA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/>
                        <a:t>噬盐细菌</a:t>
                      </a:r>
                      <a:r>
                        <a:rPr lang="en-US" altLang="zh-CN" sz="1700" dirty="0"/>
                        <a:t>(</a:t>
                      </a:r>
                      <a:r>
                        <a:rPr lang="en-US" altLang="zh-CN" sz="17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Halomonas</a:t>
                      </a:r>
                      <a:r>
                        <a:rPr lang="en-US" altLang="zh-CN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7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elongata</a:t>
                      </a:r>
                      <a:r>
                        <a:rPr lang="en-US" altLang="zh-CN" sz="1700" b="0" dirty="0"/>
                        <a:t>)</a:t>
                      </a:r>
                      <a:endParaRPr lang="zh-CN" altLang="en-US" sz="17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2995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BAHD3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草豌豆</a:t>
                      </a:r>
                      <a:r>
                        <a:rPr lang="en-US" altLang="zh-CN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山黧豆</a:t>
                      </a:r>
                      <a:r>
                        <a:rPr lang="en-US" altLang="zh-CN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(Grass pea) </a:t>
                      </a:r>
                      <a:endParaRPr lang="zh-CN" altLang="en-US" sz="17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256507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B266D3D0-7466-4EAA-8D5E-7F6821A428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16438"/>
          <a:stretch/>
        </p:blipFill>
        <p:spPr>
          <a:xfrm>
            <a:off x="711747" y="116632"/>
            <a:ext cx="7720506" cy="236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03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A7567FE0-FD08-4749-BF72-E0382EEA12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30" r="73711" b="21739"/>
          <a:stretch/>
        </p:blipFill>
        <p:spPr>
          <a:xfrm>
            <a:off x="899592" y="2780928"/>
            <a:ext cx="2106880" cy="6480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CB9293-AD3C-49A9-9AE9-62104B57CE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13" y="516960"/>
            <a:ext cx="8362574" cy="17281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1C5DA3-46AA-4563-9F62-7CF827D3F9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16438"/>
          <a:stretch/>
        </p:blipFill>
        <p:spPr>
          <a:xfrm>
            <a:off x="725837" y="4005064"/>
            <a:ext cx="7720506" cy="2367623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B376A5-73BE-4C63-A053-EA49D9A920C1}"/>
              </a:ext>
            </a:extLst>
          </p:cNvPr>
          <p:cNvSpPr txBox="1">
            <a:spLocks/>
          </p:cNvSpPr>
          <p:nvPr/>
        </p:nvSpPr>
        <p:spPr>
          <a:xfrm>
            <a:off x="127928" y="44624"/>
            <a:ext cx="4444072" cy="43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Gloxdh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68037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F6D85B4-5A22-4CB1-A579-966FB89D4816}"/>
              </a:ext>
            </a:extLst>
          </p:cNvPr>
          <p:cNvSpPr txBox="1"/>
          <p:nvPr/>
        </p:nvSpPr>
        <p:spPr>
          <a:xfrm>
            <a:off x="1466163" y="3019306"/>
            <a:ext cx="787395" cy="2569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180 </a:t>
            </a:r>
            <a:r>
              <a:rPr lang="en-US" altLang="zh-CN" sz="1400" b="1" dirty="0" err="1"/>
              <a:t>kDa</a:t>
            </a:r>
            <a:endParaRPr lang="en-US" altLang="zh-CN" sz="1400" b="1" dirty="0"/>
          </a:p>
          <a:p>
            <a:r>
              <a:rPr lang="en-US" altLang="zh-CN" sz="1400" b="1" dirty="0"/>
              <a:t>140</a:t>
            </a:r>
          </a:p>
          <a:p>
            <a:r>
              <a:rPr lang="en-US" altLang="zh-CN" sz="1400" b="1" dirty="0"/>
              <a:t>100</a:t>
            </a:r>
          </a:p>
          <a:p>
            <a:r>
              <a:rPr lang="en-US" altLang="zh-CN" sz="1400" b="1" dirty="0"/>
              <a:t>80</a:t>
            </a:r>
          </a:p>
          <a:p>
            <a:r>
              <a:rPr lang="en-US" altLang="zh-CN" sz="1400" b="1" dirty="0"/>
              <a:t>60</a:t>
            </a:r>
          </a:p>
          <a:p>
            <a:endParaRPr lang="en-US" altLang="zh-CN" sz="1400" b="1" dirty="0"/>
          </a:p>
          <a:p>
            <a:r>
              <a:rPr lang="en-US" altLang="zh-CN" sz="1400" b="1" dirty="0"/>
              <a:t>45</a:t>
            </a:r>
          </a:p>
          <a:p>
            <a:endParaRPr lang="en-US" altLang="zh-CN" sz="1400" b="1" dirty="0"/>
          </a:p>
          <a:p>
            <a:r>
              <a:rPr lang="en-US" altLang="zh-CN" sz="1400" b="1" dirty="0"/>
              <a:t>35</a:t>
            </a:r>
          </a:p>
          <a:p>
            <a:pPr>
              <a:lnSpc>
                <a:spcPct val="150000"/>
              </a:lnSpc>
            </a:pPr>
            <a:endParaRPr lang="en-US" altLang="zh-CN" sz="1400" b="1" dirty="0"/>
          </a:p>
          <a:p>
            <a:r>
              <a:rPr lang="en-US" altLang="zh-CN" sz="1400" b="1" dirty="0"/>
              <a:t>25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A0B7D9E-7D2C-4312-8F9F-6E5ACBA9C9F1}"/>
              </a:ext>
            </a:extLst>
          </p:cNvPr>
          <p:cNvSpPr txBox="1"/>
          <p:nvPr/>
        </p:nvSpPr>
        <p:spPr>
          <a:xfrm>
            <a:off x="203994" y="5903946"/>
            <a:ext cx="8940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0000FF"/>
                </a:solidFill>
              </a:rPr>
              <a:t>Fpgloxdh</a:t>
            </a:r>
            <a:r>
              <a:rPr lang="en-US" altLang="zh-CN" b="1" dirty="0">
                <a:solidFill>
                  <a:srgbClr val="0000FF"/>
                </a:solidFill>
              </a:rPr>
              <a:t>:</a:t>
            </a:r>
            <a:r>
              <a:rPr lang="zh-CN" altLang="en-US" sz="1600" dirty="0">
                <a:solidFill>
                  <a:schemeClr val="dk1"/>
                </a:solidFill>
              </a:rPr>
              <a:t>拟层孔</a:t>
            </a:r>
            <a:r>
              <a:rPr lang="zh-CN" altLang="en-US" sz="1600" dirty="0"/>
              <a:t>霉菌</a:t>
            </a:r>
            <a:r>
              <a:rPr lang="en-US" altLang="zh-CN" sz="1600" dirty="0"/>
              <a:t>,1509 bp,502 aa, 57.09 </a:t>
            </a:r>
            <a:r>
              <a:rPr lang="en-US" altLang="zh-CN" sz="1600" dirty="0" err="1"/>
              <a:t>kDa</a:t>
            </a:r>
            <a:r>
              <a:rPr lang="en-US" altLang="zh-CN" sz="1600" dirty="0"/>
              <a:t>;        </a:t>
            </a:r>
            <a:r>
              <a:rPr lang="en-US" altLang="zh-CN" b="1" dirty="0" err="1">
                <a:solidFill>
                  <a:srgbClr val="0000FF"/>
                </a:solidFill>
              </a:rPr>
              <a:t>Sagloxdh</a:t>
            </a:r>
            <a:r>
              <a:rPr lang="en-US" altLang="zh-CN" b="1" dirty="0">
                <a:solidFill>
                  <a:srgbClr val="0000FF"/>
                </a:solidFill>
              </a:rPr>
              <a:t>:</a:t>
            </a:r>
            <a:r>
              <a:rPr lang="zh-CN" altLang="en-US" sz="1600" dirty="0"/>
              <a:t>酿酒酵母</a:t>
            </a:r>
            <a:r>
              <a:rPr lang="en-US" altLang="zh-CN" sz="1600" dirty="0"/>
              <a:t>,1521 bp,506 aa, 57.69 </a:t>
            </a:r>
            <a:r>
              <a:rPr lang="en-US" altLang="zh-CN" sz="1600" dirty="0" err="1"/>
              <a:t>kDa</a:t>
            </a:r>
            <a:r>
              <a:rPr lang="en-US" altLang="zh-CN" sz="1600" dirty="0"/>
              <a:t>;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0000FF"/>
                </a:solidFill>
              </a:rPr>
              <a:t>表达及纯化：</a:t>
            </a:r>
            <a:r>
              <a:rPr lang="en-US" altLang="zh-CN" sz="1600" dirty="0" err="1"/>
              <a:t>Fpgloxdh</a:t>
            </a:r>
            <a:r>
              <a:rPr lang="zh-CN" altLang="en-US" sz="1600" dirty="0"/>
              <a:t>包涵体较多，纯化条带浅；</a:t>
            </a:r>
            <a:r>
              <a:rPr lang="en-US" altLang="zh-CN" sz="1600" dirty="0" err="1"/>
              <a:t>Sagloxdh</a:t>
            </a:r>
            <a:r>
              <a:rPr lang="zh-CN" altLang="en-US" sz="1600" dirty="0"/>
              <a:t>可溶蛋白多，纯化条带浓。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942039-D594-4A61-A78F-C1C68EE8A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223" y="2830763"/>
            <a:ext cx="3971598" cy="2874049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3AAA17A-61FA-4792-ADF5-521C510E343B}"/>
              </a:ext>
            </a:extLst>
          </p:cNvPr>
          <p:cNvSpPr txBox="1">
            <a:spLocks/>
          </p:cNvSpPr>
          <p:nvPr/>
        </p:nvSpPr>
        <p:spPr>
          <a:xfrm>
            <a:off x="127928" y="44624"/>
            <a:ext cx="4732104" cy="43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2.Gloxdh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蛋白表达、纯化、酶活测定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0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A5641F2-9BAC-4DC8-A310-BF6702BBF4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16438"/>
          <a:stretch/>
        </p:blipFill>
        <p:spPr>
          <a:xfrm>
            <a:off x="1043608" y="463140"/>
            <a:ext cx="7272808" cy="22303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FB3E678-6D67-426B-B965-AE4478481C8B}"/>
              </a:ext>
            </a:extLst>
          </p:cNvPr>
          <p:cNvSpPr/>
          <p:nvPr/>
        </p:nvSpPr>
        <p:spPr>
          <a:xfrm>
            <a:off x="2195736" y="980728"/>
            <a:ext cx="504057" cy="208399"/>
          </a:xfrm>
          <a:prstGeom prst="rect">
            <a:avLst/>
          </a:prstGeom>
          <a:solidFill>
            <a:schemeClr val="lt1">
              <a:alpha val="0"/>
            </a:schemeClr>
          </a:solidFill>
          <a:ln w="25400" cap="rnd">
            <a:solidFill>
              <a:srgbClr val="FF0000"/>
            </a:solidFill>
            <a:prstDash val="sysDash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849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D928154-DC76-4973-97F1-B27E33856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693517"/>
              </p:ext>
            </p:extLst>
          </p:nvPr>
        </p:nvGraphicFramePr>
        <p:xfrm>
          <a:off x="94515" y="1146508"/>
          <a:ext cx="5664460" cy="1584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30767">
                  <a:extLst>
                    <a:ext uri="{9D8B030D-6E8A-4147-A177-3AD203B41FA5}">
                      <a16:colId xmlns:a16="http://schemas.microsoft.com/office/drawing/2014/main" val="4138504480"/>
                    </a:ext>
                  </a:extLst>
                </a:gridCol>
                <a:gridCol w="1605852">
                  <a:extLst>
                    <a:ext uri="{9D8B030D-6E8A-4147-A177-3AD203B41FA5}">
                      <a16:colId xmlns:a16="http://schemas.microsoft.com/office/drawing/2014/main" val="1237158818"/>
                    </a:ext>
                  </a:extLst>
                </a:gridCol>
                <a:gridCol w="1627841">
                  <a:extLst>
                    <a:ext uri="{9D8B030D-6E8A-4147-A177-3AD203B41FA5}">
                      <a16:colId xmlns:a16="http://schemas.microsoft.com/office/drawing/2014/main" val="3515279148"/>
                    </a:ext>
                  </a:extLst>
                </a:gridCol>
              </a:tblGrid>
              <a:tr h="30243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Fpgloxdh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Sagloxdh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972060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乙醛酸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0.05-2 mM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0.05-4 mM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237594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细胞色素</a:t>
                      </a:r>
                      <a:r>
                        <a:rPr lang="en-US" altLang="zh-CN" sz="1400" dirty="0"/>
                        <a:t>C (550 nm)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2 mM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2 mM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707545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50 </a:t>
                      </a:r>
                      <a:r>
                        <a:rPr lang="en-US" altLang="zh-CN" sz="1400" dirty="0" err="1"/>
                        <a:t>μL</a:t>
                      </a:r>
                      <a:r>
                        <a:rPr lang="en-US" altLang="zh-CN" sz="1400" dirty="0"/>
                        <a:t> (0.175 </a:t>
                      </a:r>
                      <a:r>
                        <a:rPr lang="en-US" altLang="zh-CN" sz="1400" dirty="0" err="1"/>
                        <a:t>μmol</a:t>
                      </a:r>
                      <a:r>
                        <a:rPr lang="en-US" altLang="zh-CN" sz="1400" dirty="0"/>
                        <a:t>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5 </a:t>
                      </a:r>
                      <a:r>
                        <a:rPr lang="en-US" altLang="zh-CN" sz="1400" dirty="0" err="1"/>
                        <a:t>μL</a:t>
                      </a:r>
                      <a:r>
                        <a:rPr lang="en-US" altLang="zh-CN" sz="1400" dirty="0"/>
                        <a:t> (0.062 </a:t>
                      </a:r>
                      <a:r>
                        <a:rPr lang="en-US" altLang="zh-CN" sz="1400" dirty="0" err="1"/>
                        <a:t>μmol</a:t>
                      </a:r>
                      <a:r>
                        <a:rPr lang="en-US" altLang="zh-CN" sz="1400" dirty="0"/>
                        <a:t>)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405433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0.1 M NaPO4</a:t>
                      </a:r>
                      <a:r>
                        <a:rPr lang="zh-CN" altLang="en-US" sz="1400" dirty="0"/>
                        <a:t>缓冲液</a:t>
                      </a:r>
                      <a:r>
                        <a:rPr lang="en-US" altLang="zh-CN" sz="1400" dirty="0"/>
                        <a:t>(pH 7.5)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补至</a:t>
                      </a:r>
                      <a:r>
                        <a:rPr lang="en-US" altLang="zh-CN" sz="1400" dirty="0"/>
                        <a:t>500 </a:t>
                      </a:r>
                      <a:r>
                        <a:rPr lang="en-US" altLang="zh-CN" sz="1400" dirty="0" err="1"/>
                        <a:t>μL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补至</a:t>
                      </a:r>
                      <a:r>
                        <a:rPr lang="en-US" altLang="zh-CN" sz="1400" dirty="0"/>
                        <a:t>500 </a:t>
                      </a:r>
                      <a:r>
                        <a:rPr lang="en-US" altLang="zh-CN" sz="1400" dirty="0" err="1"/>
                        <a:t>μL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39020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BC55ABA2-AF36-4BD7-8F1B-C6426FA0FE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574" b="30884"/>
          <a:stretch/>
        </p:blipFill>
        <p:spPr>
          <a:xfrm>
            <a:off x="4478998" y="3284985"/>
            <a:ext cx="4380691" cy="35283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846AC4-0F0E-4A2E-9DFB-E0CFE3F1C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285" b="32593"/>
          <a:stretch/>
        </p:blipFill>
        <p:spPr>
          <a:xfrm>
            <a:off x="94515" y="3202738"/>
            <a:ext cx="4366262" cy="352839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E8896EE-C795-4C7A-9BE0-A0EADB6D1600}"/>
              </a:ext>
            </a:extLst>
          </p:cNvPr>
          <p:cNvSpPr txBox="1"/>
          <p:nvPr/>
        </p:nvSpPr>
        <p:spPr>
          <a:xfrm>
            <a:off x="2051720" y="3419709"/>
            <a:ext cx="546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Fpgloxdh</a:t>
            </a:r>
            <a:r>
              <a:rPr lang="en-US" altLang="zh-CN" dirty="0"/>
              <a:t>                                                                    </a:t>
            </a:r>
            <a:r>
              <a:rPr lang="en-US" altLang="zh-CN" dirty="0" err="1"/>
              <a:t>Sagloxdh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05B3E3-9E56-429E-A0A1-C62B6620E862}"/>
              </a:ext>
            </a:extLst>
          </p:cNvPr>
          <p:cNvSpPr txBox="1"/>
          <p:nvPr/>
        </p:nvSpPr>
        <p:spPr>
          <a:xfrm>
            <a:off x="313656" y="524449"/>
            <a:ext cx="489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Glyoxylate + </a:t>
            </a:r>
            <a:r>
              <a:rPr lang="en-US" altLang="zh-CN" dirty="0" err="1"/>
              <a:t>Cyt</a:t>
            </a:r>
            <a:r>
              <a:rPr lang="en-US" altLang="zh-CN" dirty="0"/>
              <a:t> c</a:t>
            </a:r>
            <a:r>
              <a:rPr lang="en-US" altLang="zh-CN" baseline="-25000" dirty="0"/>
              <a:t>ox</a:t>
            </a:r>
            <a:r>
              <a:rPr lang="en-US" altLang="zh-CN" dirty="0"/>
              <a:t> </a:t>
            </a:r>
            <a:r>
              <a:rPr lang="zh-CN" altLang="en-US" dirty="0"/>
              <a:t>                      </a:t>
            </a:r>
            <a:r>
              <a:rPr lang="en-US" altLang="zh-CN" dirty="0"/>
              <a:t> Oxalate + </a:t>
            </a:r>
            <a:r>
              <a:rPr lang="en-US" altLang="zh-CN" dirty="0" err="1"/>
              <a:t>Cyt</a:t>
            </a:r>
            <a:r>
              <a:rPr lang="en-US" altLang="zh-CN" dirty="0"/>
              <a:t> c</a:t>
            </a:r>
            <a:r>
              <a:rPr lang="en-US" altLang="zh-CN" baseline="-25000" dirty="0"/>
              <a:t>red</a:t>
            </a:r>
            <a:endParaRPr lang="zh-CN" altLang="en-US" baseline="-25000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8602BB2F-A71D-4BE8-BA29-342B901E6362}"/>
              </a:ext>
            </a:extLst>
          </p:cNvPr>
          <p:cNvCxnSpPr/>
          <p:nvPr/>
        </p:nvCxnSpPr>
        <p:spPr>
          <a:xfrm>
            <a:off x="2339752" y="692696"/>
            <a:ext cx="936104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D741C46-2280-4B90-A45A-8DD52A66E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648735"/>
            <a:ext cx="3022381" cy="2204201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54E7C62A-B8D3-4FC0-B440-20E29A69EBCC}"/>
              </a:ext>
            </a:extLst>
          </p:cNvPr>
          <p:cNvSpPr/>
          <p:nvPr/>
        </p:nvSpPr>
        <p:spPr>
          <a:xfrm>
            <a:off x="7812360" y="2123566"/>
            <a:ext cx="216025" cy="441338"/>
          </a:xfrm>
          <a:prstGeom prst="ellipse">
            <a:avLst/>
          </a:prstGeom>
          <a:solidFill>
            <a:schemeClr val="l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F1B904-8E34-4BB6-83CD-6DD0F7E46616}"/>
              </a:ext>
            </a:extLst>
          </p:cNvPr>
          <p:cNvSpPr txBox="1"/>
          <p:nvPr/>
        </p:nvSpPr>
        <p:spPr>
          <a:xfrm>
            <a:off x="2411760" y="352242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err="1">
                <a:solidFill>
                  <a:srgbClr val="0000FF"/>
                </a:solidFill>
                <a:latin typeface="Calibri" panose="020F0502020204030204"/>
                <a:ea typeface="等线" panose="02010600030101010101" pitchFamily="2" charset="-122"/>
              </a:rPr>
              <a:t>Gloxdh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413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DA7E2C-2AC9-4DD3-8E84-0F8DC55A12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69" y="2833624"/>
            <a:ext cx="2632826" cy="20255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849018-9B4F-4C70-B77E-A5FFDA6EA8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879829"/>
            <a:ext cx="1615089" cy="20839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255C4C8-E568-4C2E-898D-A4DF26D9EB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14512"/>
            <a:ext cx="2298192" cy="19446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459D4F9-5E88-466C-B4DF-B57B46428E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887026"/>
            <a:ext cx="1362456" cy="206959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F60D724-6753-402D-9DBB-21979D60DA16}"/>
              </a:ext>
            </a:extLst>
          </p:cNvPr>
          <p:cNvSpPr txBox="1"/>
          <p:nvPr/>
        </p:nvSpPr>
        <p:spPr>
          <a:xfrm>
            <a:off x="8172400" y="2699912"/>
            <a:ext cx="651140" cy="1869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180 </a:t>
            </a:r>
            <a:r>
              <a:rPr lang="en-US" altLang="zh-CN" sz="1100" dirty="0" err="1"/>
              <a:t>kDa</a:t>
            </a:r>
            <a:endParaRPr lang="en-US" altLang="zh-CN" sz="1100" dirty="0"/>
          </a:p>
          <a:p>
            <a:r>
              <a:rPr lang="en-US" altLang="zh-CN" sz="1100" dirty="0"/>
              <a:t>140</a:t>
            </a:r>
          </a:p>
          <a:p>
            <a:r>
              <a:rPr lang="en-US" altLang="zh-CN" sz="1100" dirty="0"/>
              <a:t>100</a:t>
            </a:r>
          </a:p>
          <a:p>
            <a:r>
              <a:rPr lang="en-US" altLang="zh-CN" sz="1100" dirty="0"/>
              <a:t>80</a:t>
            </a:r>
          </a:p>
          <a:p>
            <a:r>
              <a:rPr lang="en-US" altLang="zh-CN" sz="1100" dirty="0"/>
              <a:t>60</a:t>
            </a:r>
          </a:p>
          <a:p>
            <a:pPr>
              <a:lnSpc>
                <a:spcPct val="150000"/>
              </a:lnSpc>
            </a:pPr>
            <a:r>
              <a:rPr lang="en-US" altLang="zh-CN" sz="1100" dirty="0"/>
              <a:t>45</a:t>
            </a:r>
          </a:p>
          <a:p>
            <a:pPr>
              <a:lnSpc>
                <a:spcPct val="200000"/>
              </a:lnSpc>
            </a:pPr>
            <a:r>
              <a:rPr lang="en-US" altLang="zh-CN" sz="1100" dirty="0"/>
              <a:t>35</a:t>
            </a:r>
          </a:p>
          <a:p>
            <a:endParaRPr lang="en-US" altLang="zh-CN" sz="1100" dirty="0"/>
          </a:p>
          <a:p>
            <a:r>
              <a:rPr lang="en-US" altLang="zh-CN" sz="1100" dirty="0"/>
              <a:t>25</a:t>
            </a:r>
            <a:endParaRPr lang="zh-CN" altLang="en-US" sz="1100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8585DFB6-D457-42EB-ADC7-32F84C8F0AF1}"/>
              </a:ext>
            </a:extLst>
          </p:cNvPr>
          <p:cNvSpPr txBox="1">
            <a:spLocks/>
          </p:cNvSpPr>
          <p:nvPr/>
        </p:nvSpPr>
        <p:spPr>
          <a:xfrm>
            <a:off x="127928" y="44624"/>
            <a:ext cx="4444072" cy="43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3.Oah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蛋白表达、纯化、酶活测定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0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E595A7-209E-4277-A1BE-7509F57999D9}"/>
              </a:ext>
            </a:extLst>
          </p:cNvPr>
          <p:cNvSpPr txBox="1"/>
          <p:nvPr/>
        </p:nvSpPr>
        <p:spPr>
          <a:xfrm>
            <a:off x="2391561" y="3105833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800A4CD-F85F-465E-B1B0-21EDD7A4B2A4}"/>
              </a:ext>
            </a:extLst>
          </p:cNvPr>
          <p:cNvSpPr txBox="1"/>
          <p:nvPr/>
        </p:nvSpPr>
        <p:spPr>
          <a:xfrm>
            <a:off x="5197831" y="3251244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EC2947A-360D-4B88-B732-534606A4D958}"/>
              </a:ext>
            </a:extLst>
          </p:cNvPr>
          <p:cNvSpPr txBox="1"/>
          <p:nvPr/>
        </p:nvSpPr>
        <p:spPr>
          <a:xfrm>
            <a:off x="6466747" y="3105834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0256FD4-75A7-4D16-A2BC-4857231D332D}"/>
              </a:ext>
            </a:extLst>
          </p:cNvPr>
          <p:cNvSpPr txBox="1"/>
          <p:nvPr/>
        </p:nvSpPr>
        <p:spPr>
          <a:xfrm>
            <a:off x="323528" y="5061339"/>
            <a:ext cx="3890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0000FF"/>
                </a:solidFill>
              </a:rPr>
              <a:t>Anoah</a:t>
            </a:r>
            <a:r>
              <a:rPr lang="en-US" altLang="zh-CN" b="1" dirty="0">
                <a:solidFill>
                  <a:srgbClr val="0000FF"/>
                </a:solidFill>
              </a:rPr>
              <a:t>:</a:t>
            </a:r>
            <a:r>
              <a:rPr lang="zh-CN" altLang="en-US" sz="1600" dirty="0"/>
              <a:t>黑曲霉</a:t>
            </a:r>
            <a:r>
              <a:rPr lang="en-US" altLang="zh-CN" sz="1600" dirty="0"/>
              <a:t>,1026 bp,341 aa, 38.40 </a:t>
            </a:r>
            <a:r>
              <a:rPr lang="en-US" altLang="zh-CN" sz="1600" dirty="0" err="1"/>
              <a:t>kDa</a:t>
            </a:r>
            <a:r>
              <a:rPr lang="en-US" altLang="zh-CN" sz="1600" dirty="0"/>
              <a:t>;        </a:t>
            </a:r>
          </a:p>
          <a:p>
            <a:r>
              <a:rPr lang="en-US" altLang="zh-CN" b="1" dirty="0" err="1">
                <a:solidFill>
                  <a:srgbClr val="0000FF"/>
                </a:solidFill>
              </a:rPr>
              <a:t>Pcoah</a:t>
            </a:r>
            <a:r>
              <a:rPr lang="en-US" altLang="zh-CN" b="1" dirty="0">
                <a:solidFill>
                  <a:srgbClr val="0000FF"/>
                </a:solidFill>
              </a:rPr>
              <a:t>:</a:t>
            </a:r>
            <a:r>
              <a:rPr lang="zh-CN" altLang="en-US" sz="1600" dirty="0"/>
              <a:t>青霉菌</a:t>
            </a:r>
            <a:r>
              <a:rPr lang="en-US" altLang="zh-CN" sz="1600" dirty="0"/>
              <a:t>,978 bp,325 aa, 37.0 </a:t>
            </a:r>
            <a:r>
              <a:rPr lang="en-US" altLang="zh-CN" sz="1600" dirty="0" err="1"/>
              <a:t>kDa</a:t>
            </a:r>
            <a:r>
              <a:rPr lang="en-US" altLang="zh-CN" sz="1600" dirty="0"/>
              <a:t>; </a:t>
            </a:r>
          </a:p>
          <a:p>
            <a:r>
              <a:rPr lang="en-US" altLang="zh-CN" b="1" dirty="0" err="1">
                <a:solidFill>
                  <a:srgbClr val="0000FF"/>
                </a:solidFill>
              </a:rPr>
              <a:t>Saoah</a:t>
            </a:r>
            <a:r>
              <a:rPr lang="en-US" altLang="zh-CN" b="1" dirty="0">
                <a:solidFill>
                  <a:srgbClr val="0000FF"/>
                </a:solidFill>
              </a:rPr>
              <a:t>:</a:t>
            </a:r>
            <a:r>
              <a:rPr lang="zh-CN" altLang="en-US" sz="1600" dirty="0"/>
              <a:t>酿酒酵母</a:t>
            </a:r>
            <a:r>
              <a:rPr lang="en-US" altLang="zh-CN" sz="1600" dirty="0"/>
              <a:t>,1728 bp,575 aa, 66.4 </a:t>
            </a:r>
            <a:r>
              <a:rPr lang="en-US" altLang="zh-CN" sz="1600" dirty="0" err="1"/>
              <a:t>kDa</a:t>
            </a:r>
            <a:r>
              <a:rPr lang="en-US" altLang="zh-CN" sz="1600" dirty="0"/>
              <a:t>; </a:t>
            </a:r>
          </a:p>
          <a:p>
            <a:r>
              <a:rPr lang="en-US" altLang="zh-CN" b="1" dirty="0" err="1">
                <a:solidFill>
                  <a:srgbClr val="0000FF"/>
                </a:solidFill>
              </a:rPr>
              <a:t>Bfoah</a:t>
            </a:r>
            <a:r>
              <a:rPr lang="en-US" altLang="zh-CN" b="1" dirty="0">
                <a:solidFill>
                  <a:srgbClr val="0000FF"/>
                </a:solidFill>
              </a:rPr>
              <a:t>:</a:t>
            </a:r>
            <a:r>
              <a:rPr lang="zh-CN" altLang="en-US" sz="1600" dirty="0"/>
              <a:t>灰霉菌</a:t>
            </a:r>
            <a:r>
              <a:rPr lang="en-US" altLang="zh-CN" sz="1600" dirty="0"/>
              <a:t>,963 bp,320 aa, 36.0 </a:t>
            </a:r>
            <a:r>
              <a:rPr lang="en-US" altLang="zh-CN" sz="1600" dirty="0" err="1"/>
              <a:t>kDa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r>
              <a:rPr lang="en-US" altLang="zh-CN" b="1" dirty="0" err="1">
                <a:solidFill>
                  <a:srgbClr val="0000FF"/>
                </a:solidFill>
              </a:rPr>
              <a:t>Fpoah</a:t>
            </a:r>
            <a:r>
              <a:rPr lang="en-US" altLang="zh-CN" b="1" dirty="0">
                <a:solidFill>
                  <a:srgbClr val="0000FF"/>
                </a:solidFill>
              </a:rPr>
              <a:t>:</a:t>
            </a:r>
            <a:r>
              <a:rPr lang="zh-CN" altLang="en-US" sz="1600" dirty="0"/>
              <a:t>霉菌</a:t>
            </a:r>
            <a:r>
              <a:rPr lang="en-US" altLang="zh-CN" sz="1600" dirty="0"/>
              <a:t>,1083 bp,360 aa, 39.7 </a:t>
            </a:r>
            <a:r>
              <a:rPr lang="en-US" altLang="zh-CN" sz="1600" dirty="0" err="1"/>
              <a:t>kDa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r>
              <a:rPr lang="en-US" altLang="zh-CN" b="1" dirty="0" err="1">
                <a:solidFill>
                  <a:srgbClr val="0000FF"/>
                </a:solidFill>
              </a:rPr>
              <a:t>Ssoah</a:t>
            </a:r>
            <a:r>
              <a:rPr lang="en-US" altLang="zh-CN" b="1" dirty="0">
                <a:solidFill>
                  <a:srgbClr val="0000FF"/>
                </a:solidFill>
              </a:rPr>
              <a:t>:</a:t>
            </a:r>
            <a:r>
              <a:rPr lang="zh-CN" altLang="en-US" sz="1600" dirty="0"/>
              <a:t>核盘菌</a:t>
            </a:r>
            <a:r>
              <a:rPr lang="en-US" altLang="zh-CN" sz="1600" dirty="0"/>
              <a:t>,1017 bp,338 aa, 37.5 </a:t>
            </a:r>
            <a:r>
              <a:rPr lang="en-US" altLang="zh-CN" sz="1600" dirty="0" err="1"/>
              <a:t>kDa</a:t>
            </a:r>
            <a:r>
              <a:rPr lang="zh-CN" altLang="en-US" sz="1600" dirty="0"/>
              <a:t>；</a:t>
            </a:r>
            <a:endParaRPr lang="en-US" altLang="zh-CN" sz="16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F9C3701-DDEE-4138-B081-894290A92DE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16438"/>
          <a:stretch/>
        </p:blipFill>
        <p:spPr>
          <a:xfrm>
            <a:off x="777464" y="394211"/>
            <a:ext cx="7394936" cy="226778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5ED0147-3241-4977-9765-64D9E605BDD3}"/>
              </a:ext>
            </a:extLst>
          </p:cNvPr>
          <p:cNvSpPr/>
          <p:nvPr/>
        </p:nvSpPr>
        <p:spPr>
          <a:xfrm>
            <a:off x="1907704" y="1268760"/>
            <a:ext cx="432049" cy="216024"/>
          </a:xfrm>
          <a:prstGeom prst="rect">
            <a:avLst/>
          </a:prstGeom>
          <a:solidFill>
            <a:schemeClr val="lt1">
              <a:alpha val="0"/>
            </a:schemeClr>
          </a:solidFill>
          <a:ln w="25400" cap="rnd">
            <a:solidFill>
              <a:srgbClr val="FF0000"/>
            </a:solidFill>
            <a:prstDash val="sysDash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054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D928154-DC76-4973-97F1-B27E33856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896726"/>
              </p:ext>
            </p:extLst>
          </p:nvPr>
        </p:nvGraphicFramePr>
        <p:xfrm>
          <a:off x="125933" y="1339984"/>
          <a:ext cx="5664460" cy="1584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30767">
                  <a:extLst>
                    <a:ext uri="{9D8B030D-6E8A-4147-A177-3AD203B41FA5}">
                      <a16:colId xmlns:a16="http://schemas.microsoft.com/office/drawing/2014/main" val="4138504480"/>
                    </a:ext>
                  </a:extLst>
                </a:gridCol>
                <a:gridCol w="1605852">
                  <a:extLst>
                    <a:ext uri="{9D8B030D-6E8A-4147-A177-3AD203B41FA5}">
                      <a16:colId xmlns:a16="http://schemas.microsoft.com/office/drawing/2014/main" val="1237158818"/>
                    </a:ext>
                  </a:extLst>
                </a:gridCol>
                <a:gridCol w="1627841">
                  <a:extLst>
                    <a:ext uri="{9D8B030D-6E8A-4147-A177-3AD203B41FA5}">
                      <a16:colId xmlns:a16="http://schemas.microsoft.com/office/drawing/2014/main" val="3515279148"/>
                    </a:ext>
                  </a:extLst>
                </a:gridCol>
              </a:tblGrid>
              <a:tr h="30243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Pcoah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Fpoah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972060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草酰乙酸 </a:t>
                      </a:r>
                      <a:r>
                        <a:rPr lang="en-US" altLang="zh-CN" sz="1400" dirty="0"/>
                        <a:t>(255 nm)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0.05-2 mM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0.1-3 mM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237594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MnCl</a:t>
                      </a:r>
                      <a:r>
                        <a:rPr lang="en-US" altLang="zh-CN" sz="1400" baseline="-25000" dirty="0"/>
                        <a:t>2</a:t>
                      </a:r>
                      <a:endParaRPr lang="zh-CN" alt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0.18 mM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0.18 mM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707545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 </a:t>
                      </a:r>
                      <a:r>
                        <a:rPr lang="en-US" altLang="zh-CN" sz="1400" dirty="0" err="1"/>
                        <a:t>μL</a:t>
                      </a:r>
                      <a:r>
                        <a:rPr lang="en-US" altLang="zh-CN" sz="1400" dirty="0"/>
                        <a:t> (0.040 </a:t>
                      </a:r>
                      <a:r>
                        <a:rPr lang="en-US" altLang="zh-CN" sz="1400" dirty="0" err="1"/>
                        <a:t>μmol</a:t>
                      </a:r>
                      <a:r>
                        <a:rPr lang="en-US" altLang="zh-CN" sz="1400" dirty="0"/>
                        <a:t>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5 </a:t>
                      </a:r>
                      <a:r>
                        <a:rPr lang="en-US" altLang="zh-CN" sz="1400" dirty="0" err="1"/>
                        <a:t>μL</a:t>
                      </a:r>
                      <a:r>
                        <a:rPr lang="en-US" altLang="zh-CN" sz="1400" dirty="0"/>
                        <a:t> (0.053 </a:t>
                      </a:r>
                      <a:r>
                        <a:rPr lang="en-US" altLang="zh-CN" sz="1400" dirty="0" err="1"/>
                        <a:t>μmol</a:t>
                      </a:r>
                      <a:r>
                        <a:rPr lang="en-US" altLang="zh-CN" sz="1400" dirty="0"/>
                        <a:t>)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405433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0.1 M Tris-HCl</a:t>
                      </a:r>
                      <a:r>
                        <a:rPr lang="zh-CN" altLang="en-US" sz="1400" dirty="0"/>
                        <a:t>缓冲液</a:t>
                      </a:r>
                      <a:r>
                        <a:rPr lang="en-US" altLang="zh-CN" sz="1400" dirty="0"/>
                        <a:t>(pH 8.0)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补至</a:t>
                      </a:r>
                      <a:r>
                        <a:rPr lang="en-US" altLang="zh-CN" sz="1400" dirty="0"/>
                        <a:t>500 </a:t>
                      </a:r>
                      <a:r>
                        <a:rPr lang="en-US" altLang="zh-CN" sz="1400" dirty="0" err="1"/>
                        <a:t>μL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补至</a:t>
                      </a:r>
                      <a:r>
                        <a:rPr lang="en-US" altLang="zh-CN" sz="1400" dirty="0"/>
                        <a:t>500 </a:t>
                      </a:r>
                      <a:r>
                        <a:rPr lang="en-US" altLang="zh-CN" sz="1400" dirty="0" err="1"/>
                        <a:t>μL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39020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66F6231A-726C-48A7-86F7-9A77E9BBF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841" b="32951"/>
          <a:stretch/>
        </p:blipFill>
        <p:spPr>
          <a:xfrm>
            <a:off x="4355976" y="3073154"/>
            <a:ext cx="4536504" cy="362049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FEE1A0-1884-420D-A3BC-0B38897823A9}"/>
              </a:ext>
            </a:extLst>
          </p:cNvPr>
          <p:cNvSpPr txBox="1"/>
          <p:nvPr/>
        </p:nvSpPr>
        <p:spPr>
          <a:xfrm>
            <a:off x="2123728" y="3217170"/>
            <a:ext cx="503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Pcoah</a:t>
            </a:r>
            <a:r>
              <a:rPr lang="en-US" altLang="zh-CN" dirty="0"/>
              <a:t>                                                                      </a:t>
            </a:r>
            <a:r>
              <a:rPr lang="en-US" altLang="zh-CN" dirty="0" err="1"/>
              <a:t>Fpoah</a:t>
            </a:r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23475825-8D1E-4385-81CE-1B8A5D1F2A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30" r="73711" b="21739"/>
          <a:stretch/>
        </p:blipFill>
        <p:spPr>
          <a:xfrm>
            <a:off x="6019779" y="692696"/>
            <a:ext cx="3043271" cy="9361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76E8682-F695-46FF-A657-FCD5A663E8E6}"/>
              </a:ext>
            </a:extLst>
          </p:cNvPr>
          <p:cNvSpPr txBox="1"/>
          <p:nvPr/>
        </p:nvSpPr>
        <p:spPr>
          <a:xfrm>
            <a:off x="153702" y="627997"/>
            <a:ext cx="490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Oxaloacetate + H</a:t>
            </a:r>
            <a:r>
              <a:rPr lang="en-US" altLang="zh-CN" baseline="-25000" dirty="0"/>
              <a:t>2</a:t>
            </a:r>
            <a:r>
              <a:rPr lang="en-US" altLang="zh-CN" dirty="0"/>
              <a:t>O </a:t>
            </a:r>
            <a:r>
              <a:rPr lang="zh-CN" altLang="en-US" dirty="0"/>
              <a:t>                      </a:t>
            </a:r>
            <a:r>
              <a:rPr lang="en-US" altLang="zh-CN" dirty="0"/>
              <a:t> Oxalate + Acetate</a:t>
            </a:r>
            <a:endParaRPr lang="zh-CN" altLang="en-US" baseline="-250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AB60268-B4B9-4827-B157-9EAEC430D4F5}"/>
              </a:ext>
            </a:extLst>
          </p:cNvPr>
          <p:cNvCxnSpPr/>
          <p:nvPr/>
        </p:nvCxnSpPr>
        <p:spPr>
          <a:xfrm>
            <a:off x="2195736" y="836712"/>
            <a:ext cx="936104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49F8B8F-E349-4790-808C-A3A4005C8C8C}"/>
              </a:ext>
            </a:extLst>
          </p:cNvPr>
          <p:cNvSpPr txBox="1"/>
          <p:nvPr/>
        </p:nvSpPr>
        <p:spPr>
          <a:xfrm>
            <a:off x="6353771" y="1527225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285nm                                255nm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FB60F7-8DB5-4459-B21F-FE75D3B402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635" b="34330"/>
          <a:stretch/>
        </p:blipFill>
        <p:spPr>
          <a:xfrm>
            <a:off x="0" y="3154564"/>
            <a:ext cx="4440002" cy="345766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C4BD7C6-DC1B-482E-AE68-7FA6A33A64B9}"/>
              </a:ext>
            </a:extLst>
          </p:cNvPr>
          <p:cNvSpPr txBox="1"/>
          <p:nvPr/>
        </p:nvSpPr>
        <p:spPr>
          <a:xfrm>
            <a:off x="2339752" y="474109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err="1">
                <a:solidFill>
                  <a:srgbClr val="0000FF"/>
                </a:solidFill>
                <a:latin typeface="Calibri" panose="020F0502020204030204"/>
                <a:ea typeface="等线" panose="02010600030101010101" pitchFamily="2" charset="-122"/>
              </a:rPr>
              <a:t>Oah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970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1409</Words>
  <Application>Microsoft Office PowerPoint</Application>
  <PresentationFormat>全屏显示(4:3)</PresentationFormat>
  <Paragraphs>340</Paragraphs>
  <Slides>27</Slides>
  <Notes>5</Notes>
  <HiddenSlides>3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黑体</vt:lpstr>
      <vt:lpstr>Arial</vt:lpstr>
      <vt:lpstr>Calibri</vt:lpstr>
      <vt:lpstr>Calibri Light</vt:lpstr>
      <vt:lpstr>Wingdings</vt:lpstr>
      <vt:lpstr>Office 主题</vt:lpstr>
      <vt:lpstr>三七素的生物合成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戊二酸</dc:title>
  <dc:creator>lilili</dc:creator>
  <cp:lastModifiedBy>sunxinxiao@126.com</cp:lastModifiedBy>
  <cp:revision>1757</cp:revision>
  <dcterms:created xsi:type="dcterms:W3CDTF">2014-07-25T08:33:00Z</dcterms:created>
  <dcterms:modified xsi:type="dcterms:W3CDTF">2019-11-17T13:53:17Z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